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09" r:id="rId2"/>
    <p:sldId id="305" r:id="rId3"/>
    <p:sldId id="312" r:id="rId4"/>
    <p:sldId id="313" r:id="rId5"/>
    <p:sldId id="318" r:id="rId6"/>
    <p:sldId id="310" r:id="rId7"/>
    <p:sldId id="316" r:id="rId8"/>
    <p:sldId id="277" r:id="rId9"/>
    <p:sldId id="270" r:id="rId10"/>
    <p:sldId id="292" r:id="rId11"/>
    <p:sldId id="319" r:id="rId12"/>
    <p:sldId id="311" r:id="rId13"/>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56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99AA"/>
    <a:srgbClr val="717F81"/>
    <a:srgbClr val="A3A86B"/>
    <a:srgbClr val="717F6B"/>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2" autoAdjust="0"/>
    <p:restoredTop sz="85246" autoAdjust="0"/>
  </p:normalViewPr>
  <p:slideViewPr>
    <p:cSldViewPr>
      <p:cViewPr varScale="1">
        <p:scale>
          <a:sx n="97" d="100"/>
          <a:sy n="97" d="100"/>
        </p:scale>
        <p:origin x="2010" y="90"/>
      </p:cViewPr>
      <p:guideLst>
        <p:guide orient="horz" pos="2160"/>
        <p:guide pos="2880"/>
        <p:guide pos="5602"/>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1DA4F-C733-4485-BCAA-ED66A1937FEB}" type="datetimeFigureOut">
              <a:rPr lang="sv-SE" smtClean="0"/>
              <a:t>2018-03-26</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AE7156-62F3-4CA3-9C03-D68BF7374B4F}" type="slidenum">
              <a:rPr lang="sv-SE" smtClean="0"/>
              <a:t>‹#›</a:t>
            </a:fld>
            <a:endParaRPr lang="sv-SE"/>
          </a:p>
        </p:txBody>
      </p:sp>
    </p:spTree>
    <p:extLst>
      <p:ext uri="{BB962C8B-B14F-4D97-AF65-F5344CB8AC3E}">
        <p14:creationId xmlns:p14="http://schemas.microsoft.com/office/powerpoint/2010/main" val="2767279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1 ppm CO1= 1,25 mg CO/m3 = 0,47 mg/MJ tillfört bränsle (NV rapport 5140)</a:t>
            </a:r>
            <a:endParaRPr lang="sv-SE" dirty="0"/>
          </a:p>
        </p:txBody>
      </p:sp>
      <p:sp>
        <p:nvSpPr>
          <p:cNvPr id="4" name="Platshållare för bildnummer 3"/>
          <p:cNvSpPr>
            <a:spLocks noGrp="1"/>
          </p:cNvSpPr>
          <p:nvPr>
            <p:ph type="sldNum" sz="quarter" idx="10"/>
          </p:nvPr>
        </p:nvSpPr>
        <p:spPr/>
        <p:txBody>
          <a:bodyPr/>
          <a:lstStyle/>
          <a:p>
            <a:fld id="{97AE7156-62F3-4CA3-9C03-D68BF7374B4F}" type="slidenum">
              <a:rPr lang="sv-SE" smtClean="0"/>
              <a:t>4</a:t>
            </a:fld>
            <a:endParaRPr lang="sv-SE"/>
          </a:p>
        </p:txBody>
      </p:sp>
    </p:spTree>
    <p:extLst>
      <p:ext uri="{BB962C8B-B14F-4D97-AF65-F5344CB8AC3E}">
        <p14:creationId xmlns:p14="http://schemas.microsoft.com/office/powerpoint/2010/main" val="3573701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a:t>nya regler enbart för nyproducerade vedspisar.</a:t>
            </a:r>
          </a:p>
          <a:p>
            <a:pPr marL="171450" indent="-171450">
              <a:buFont typeface="Arial" panose="020B0604020202020204" pitchFamily="34" charset="0"/>
              <a:buChar char="•"/>
            </a:pPr>
            <a:r>
              <a:rPr lang="sv-SE" dirty="0"/>
              <a:t>gamla vedspisar ska kunna brukas, installeras och återbrukas i alla byggnader. </a:t>
            </a:r>
          </a:p>
          <a:p>
            <a:pPr marL="171450" indent="-171450">
              <a:buFont typeface="Arial" panose="020B0604020202020204" pitchFamily="34" charset="0"/>
              <a:buChar char="•"/>
            </a:pPr>
            <a:r>
              <a:rPr lang="sv-SE" dirty="0"/>
              <a:t>nationellt skydd för historiska vedspisar </a:t>
            </a:r>
          </a:p>
          <a:p>
            <a:pPr marL="171450" indent="-171450">
              <a:buFont typeface="Arial" panose="020B0604020202020204" pitchFamily="34" charset="0"/>
              <a:buChar char="•"/>
            </a:pPr>
            <a:r>
              <a:rPr lang="sv-SE" dirty="0"/>
              <a:t>äldre vedspisar skall tillåtas utan enskild bedömning från kommunen.</a:t>
            </a:r>
          </a:p>
          <a:p>
            <a:endParaRPr lang="sv-SE" dirty="0"/>
          </a:p>
        </p:txBody>
      </p:sp>
      <p:sp>
        <p:nvSpPr>
          <p:cNvPr id="4" name="Platshållare för bildnummer 3"/>
          <p:cNvSpPr>
            <a:spLocks noGrp="1"/>
          </p:cNvSpPr>
          <p:nvPr>
            <p:ph type="sldNum" sz="quarter" idx="10"/>
          </p:nvPr>
        </p:nvSpPr>
        <p:spPr/>
        <p:txBody>
          <a:bodyPr/>
          <a:lstStyle/>
          <a:p>
            <a:fld id="{97AE7156-62F3-4CA3-9C03-D68BF7374B4F}" type="slidenum">
              <a:rPr lang="sv-SE" smtClean="0"/>
              <a:t>5</a:t>
            </a:fld>
            <a:endParaRPr lang="sv-SE"/>
          </a:p>
        </p:txBody>
      </p:sp>
    </p:spTree>
    <p:extLst>
      <p:ext uri="{BB962C8B-B14F-4D97-AF65-F5344CB8AC3E}">
        <p14:creationId xmlns:p14="http://schemas.microsoft.com/office/powerpoint/2010/main" val="1951519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Den som eldar med ved eller andra bränslen har själv ansvar för att minska utsläppet av luftföroreningar och andra störningar för omgivningen så långt det inte är orimligt. Det framgår av miljöbalkens andra kapitel.</a:t>
            </a:r>
          </a:p>
          <a:p>
            <a:endParaRPr lang="sv-SE" dirty="0"/>
          </a:p>
        </p:txBody>
      </p:sp>
      <p:sp>
        <p:nvSpPr>
          <p:cNvPr id="4" name="Platshållare för bildnummer 3"/>
          <p:cNvSpPr>
            <a:spLocks noGrp="1"/>
          </p:cNvSpPr>
          <p:nvPr>
            <p:ph type="sldNum" sz="quarter" idx="10"/>
          </p:nvPr>
        </p:nvSpPr>
        <p:spPr/>
        <p:txBody>
          <a:bodyPr/>
          <a:lstStyle/>
          <a:p>
            <a:fld id="{97AE7156-62F3-4CA3-9C03-D68BF7374B4F}" type="slidenum">
              <a:rPr lang="sv-SE" smtClean="0"/>
              <a:t>6</a:t>
            </a:fld>
            <a:endParaRPr lang="sv-SE"/>
          </a:p>
        </p:txBody>
      </p:sp>
    </p:spTree>
    <p:extLst>
      <p:ext uri="{BB962C8B-B14F-4D97-AF65-F5344CB8AC3E}">
        <p14:creationId xmlns:p14="http://schemas.microsoft.com/office/powerpoint/2010/main" val="2857169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Men inte så många i Dalarna</a:t>
            </a:r>
          </a:p>
        </p:txBody>
      </p:sp>
      <p:sp>
        <p:nvSpPr>
          <p:cNvPr id="4" name="Platshållare för bildnummer 3"/>
          <p:cNvSpPr>
            <a:spLocks noGrp="1"/>
          </p:cNvSpPr>
          <p:nvPr>
            <p:ph type="sldNum" sz="quarter" idx="10"/>
          </p:nvPr>
        </p:nvSpPr>
        <p:spPr/>
        <p:txBody>
          <a:bodyPr/>
          <a:lstStyle/>
          <a:p>
            <a:fld id="{97AE7156-62F3-4CA3-9C03-D68BF7374B4F}" type="slidenum">
              <a:rPr lang="sv-SE" smtClean="0"/>
              <a:t>10</a:t>
            </a:fld>
            <a:endParaRPr lang="sv-SE"/>
          </a:p>
        </p:txBody>
      </p:sp>
    </p:spTree>
    <p:extLst>
      <p:ext uri="{BB962C8B-B14F-4D97-AF65-F5344CB8AC3E}">
        <p14:creationId xmlns:p14="http://schemas.microsoft.com/office/powerpoint/2010/main" val="2191756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Kopplar till Stefans presentation och rapporten Identifiering av potentiella riskområden för höga halter av B(a)P, SMHI rapport Nr 159, 2015</a:t>
            </a:r>
          </a:p>
        </p:txBody>
      </p:sp>
      <p:sp>
        <p:nvSpPr>
          <p:cNvPr id="4" name="Platshållare för bildnummer 3"/>
          <p:cNvSpPr>
            <a:spLocks noGrp="1"/>
          </p:cNvSpPr>
          <p:nvPr>
            <p:ph type="sldNum" sz="quarter" idx="10"/>
          </p:nvPr>
        </p:nvSpPr>
        <p:spPr/>
        <p:txBody>
          <a:bodyPr/>
          <a:lstStyle/>
          <a:p>
            <a:fld id="{97AE7156-62F3-4CA3-9C03-D68BF7374B4F}" type="slidenum">
              <a:rPr lang="sv-SE" smtClean="0"/>
              <a:t>11</a:t>
            </a:fld>
            <a:endParaRPr lang="sv-SE"/>
          </a:p>
        </p:txBody>
      </p:sp>
    </p:spTree>
    <p:extLst>
      <p:ext uri="{BB962C8B-B14F-4D97-AF65-F5344CB8AC3E}">
        <p14:creationId xmlns:p14="http://schemas.microsoft.com/office/powerpoint/2010/main" val="33590275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 med bild, rubrik, tex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DB20D2D8-1CB8-430C-8B77-FBDC8A53D0B9}" type="datetime1">
              <a:rPr lang="sv-SE" smtClean="0"/>
              <a:t>2018-03-26</a:t>
            </a:fld>
            <a:endParaRPr lang="sv-SE"/>
          </a:p>
        </p:txBody>
      </p:sp>
      <p:sp>
        <p:nvSpPr>
          <p:cNvPr id="5" name="Platshållare för sidfot 4"/>
          <p:cNvSpPr>
            <a:spLocks noGrp="1"/>
          </p:cNvSpPr>
          <p:nvPr>
            <p:ph type="ftr" sz="quarter" idx="11"/>
          </p:nvPr>
        </p:nvSpPr>
        <p:spPr/>
        <p:txBody>
          <a:bodyPr/>
          <a:lstStyle/>
          <a:p>
            <a:pPr algn="l"/>
            <a:r>
              <a:rPr lang="sv-SE" dirty="0"/>
              <a:t>Naturvårdsverket | Swedish </a:t>
            </a:r>
            <a:r>
              <a:rPr lang="sv-SE" dirty="0" err="1"/>
              <a:t>Environmental</a:t>
            </a:r>
            <a:r>
              <a:rPr lang="sv-SE" dirty="0"/>
              <a:t> </a:t>
            </a:r>
            <a:r>
              <a:rPr lang="sv-SE" dirty="0" err="1"/>
              <a:t>Protection</a:t>
            </a:r>
            <a:r>
              <a:rPr lang="sv-SE" dirty="0"/>
              <a:t> Agency</a:t>
            </a:r>
          </a:p>
        </p:txBody>
      </p:sp>
      <p:sp>
        <p:nvSpPr>
          <p:cNvPr id="6" name="Platshållare för bildnummer 5"/>
          <p:cNvSpPr>
            <a:spLocks noGrp="1"/>
          </p:cNvSpPr>
          <p:nvPr>
            <p:ph type="sldNum" sz="quarter" idx="12"/>
          </p:nvPr>
        </p:nvSpPr>
        <p:spPr/>
        <p:txBody>
          <a:bodyPr/>
          <a:lstStyle>
            <a:lvl1pPr algn="r">
              <a:defRPr/>
            </a:lvl1pPr>
          </a:lstStyle>
          <a:p>
            <a:fld id="{1844E2AD-2CA4-4022-8F3B-D585D66E2E30}" type="slidenum">
              <a:rPr lang="sv-SE" smtClean="0"/>
              <a:pPr/>
              <a:t>‹#›</a:t>
            </a:fld>
            <a:endParaRPr lang="sv-SE" dirty="0"/>
          </a:p>
        </p:txBody>
      </p:sp>
      <p:pic>
        <p:nvPicPr>
          <p:cNvPr id="7" name="Picture 8" descr="NV_4F_PC"/>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374" y="260350"/>
            <a:ext cx="898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ubrik 1"/>
          <p:cNvSpPr>
            <a:spLocks noGrp="1"/>
          </p:cNvSpPr>
          <p:nvPr>
            <p:ph type="title" hasCustomPrompt="1"/>
          </p:nvPr>
        </p:nvSpPr>
        <p:spPr>
          <a:xfrm>
            <a:off x="5940000" y="1580400"/>
            <a:ext cx="3060000" cy="1998000"/>
          </a:xfrm>
        </p:spPr>
        <p:txBody>
          <a:bodyPr>
            <a:noAutofit/>
          </a:bodyPr>
          <a:lstStyle>
            <a:lvl1pPr algn="ctr">
              <a:defRPr cap="all" baseline="0"/>
            </a:lvl1pPr>
          </a:lstStyle>
          <a:p>
            <a:r>
              <a:rPr lang="sv-SE" dirty="0"/>
              <a:t>Miljö-</a:t>
            </a:r>
            <a:br>
              <a:rPr lang="sv-SE" dirty="0"/>
            </a:br>
            <a:r>
              <a:rPr lang="sv-SE" dirty="0"/>
              <a:t>ekonomi-dagarna</a:t>
            </a:r>
            <a:br>
              <a:rPr lang="sv-SE" dirty="0"/>
            </a:br>
            <a:r>
              <a:rPr lang="sv-SE" dirty="0"/>
              <a:t>2050</a:t>
            </a:r>
          </a:p>
        </p:txBody>
      </p:sp>
      <p:sp>
        <p:nvSpPr>
          <p:cNvPr id="3" name="Platshållare för bild 2"/>
          <p:cNvSpPr>
            <a:spLocks noGrp="1"/>
          </p:cNvSpPr>
          <p:nvPr>
            <p:ph type="pic" sz="quarter" idx="13"/>
          </p:nvPr>
        </p:nvSpPr>
        <p:spPr>
          <a:xfrm>
            <a:off x="-540000" y="1530000"/>
            <a:ext cx="6480000" cy="4320000"/>
          </a:xfrm>
        </p:spPr>
        <p:txBody>
          <a:bodyPr/>
          <a:lstStyle/>
          <a:p>
            <a:r>
              <a:rPr lang="sv-SE"/>
              <a:t>Klicka på ikonen för att lägga till en bild</a:t>
            </a:r>
          </a:p>
        </p:txBody>
      </p:sp>
      <p:sp>
        <p:nvSpPr>
          <p:cNvPr id="12" name="Platshållare för text 11"/>
          <p:cNvSpPr>
            <a:spLocks noGrp="1"/>
          </p:cNvSpPr>
          <p:nvPr>
            <p:ph type="body" sz="quarter" idx="14" hasCustomPrompt="1"/>
          </p:nvPr>
        </p:nvSpPr>
        <p:spPr>
          <a:xfrm>
            <a:off x="5940000" y="3722400"/>
            <a:ext cx="3060000" cy="2091600"/>
          </a:xfrm>
        </p:spPr>
        <p:txBody>
          <a:bodyPr>
            <a:noAutofit/>
          </a:bodyPr>
          <a:lstStyle>
            <a:lvl1pPr marL="0" indent="0" algn="ctr" eaLnBrk="1" hangingPunct="1">
              <a:buFont typeface="Arial" charset="0"/>
              <a:buNone/>
              <a:defRPr sz="2400"/>
            </a:lvl1pPr>
            <a:lvl2pPr marL="434250" indent="0" algn="ctr">
              <a:buFontTx/>
              <a:buNone/>
              <a:defRPr sz="2000"/>
            </a:lvl2pPr>
            <a:lvl3pPr marL="914400" indent="0" algn="ctr">
              <a:buFontTx/>
              <a:buNone/>
              <a:defRPr sz="2000"/>
            </a:lvl3pPr>
            <a:lvl4pPr marL="1312200" indent="0" algn="ctr">
              <a:buFontTx/>
              <a:buNone/>
              <a:defRPr sz="2000"/>
            </a:lvl4pPr>
            <a:lvl5pPr marL="1828800" indent="0" algn="ctr">
              <a:buFontTx/>
              <a:buNone/>
              <a:defRPr sz="2000"/>
            </a:lvl5pPr>
          </a:lstStyle>
          <a:p>
            <a:pPr marL="0" indent="0" algn="ctr" eaLnBrk="1" hangingPunct="1">
              <a:buFont typeface="Arial" charset="0"/>
              <a:buNone/>
            </a:pPr>
            <a:r>
              <a:rPr lang="de-DE" dirty="0">
                <a:latin typeface="Arial" charset="0"/>
                <a:cs typeface="Arial" charset="0"/>
              </a:rPr>
              <a:t>Stockholm </a:t>
            </a:r>
            <a:br>
              <a:rPr lang="de-DE" dirty="0">
                <a:latin typeface="Arial" charset="0"/>
                <a:cs typeface="Arial" charset="0"/>
              </a:rPr>
            </a:br>
            <a:r>
              <a:rPr lang="de-DE" dirty="0">
                <a:latin typeface="Arial" charset="0"/>
                <a:cs typeface="Arial" charset="0"/>
              </a:rPr>
              <a:t>20–21 </a:t>
            </a:r>
            <a:r>
              <a:rPr lang="de-DE" dirty="0" err="1">
                <a:latin typeface="Arial" charset="0"/>
                <a:cs typeface="Arial" charset="0"/>
              </a:rPr>
              <a:t>september</a:t>
            </a:r>
            <a:endParaRPr lang="de-DE" dirty="0">
              <a:latin typeface="Arial" charset="0"/>
              <a:cs typeface="Arial" charset="0"/>
            </a:endParaRPr>
          </a:p>
          <a:p>
            <a:pPr marL="0" indent="0" algn="ctr" eaLnBrk="1" hangingPunct="1">
              <a:buFont typeface="Arial" charset="0"/>
              <a:buNone/>
            </a:pPr>
            <a:br>
              <a:rPr lang="de-DE" dirty="0">
                <a:latin typeface="Arial" charset="0"/>
                <a:cs typeface="Arial" charset="0"/>
              </a:rPr>
            </a:br>
            <a:r>
              <a:rPr lang="de-DE" dirty="0">
                <a:latin typeface="Arial" charset="0"/>
                <a:cs typeface="Arial" charset="0"/>
              </a:rPr>
              <a:t>Sven Svensson,</a:t>
            </a:r>
            <a:br>
              <a:rPr lang="de-DE" dirty="0">
                <a:latin typeface="Arial" charset="0"/>
                <a:cs typeface="Arial" charset="0"/>
              </a:rPr>
            </a:br>
            <a:r>
              <a:rPr lang="de-DE" dirty="0" err="1">
                <a:latin typeface="Arial" charset="0"/>
                <a:cs typeface="Arial" charset="0"/>
              </a:rPr>
              <a:t>generaldirektör</a:t>
            </a:r>
            <a:endParaRPr lang="sv-SE" dirty="0">
              <a:latin typeface="Arial" charset="0"/>
              <a:cs typeface="Arial" charset="0"/>
            </a:endParaRPr>
          </a:p>
        </p:txBody>
      </p:sp>
    </p:spTree>
    <p:extLst>
      <p:ext uri="{BB962C8B-B14F-4D97-AF65-F5344CB8AC3E}">
        <p14:creationId xmlns:p14="http://schemas.microsoft.com/office/powerpoint/2010/main" val="2387481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ående bild, rubrik,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4572000" y="619200"/>
            <a:ext cx="3596400" cy="1224000"/>
          </a:xfrm>
        </p:spPr>
        <p:txBody>
          <a:bodyPr>
            <a:noAutofit/>
          </a:bodyPr>
          <a:lstStyle/>
          <a:p>
            <a:r>
              <a:rPr lang="sv-SE"/>
              <a:t>Klicka här för att ändra format</a:t>
            </a:r>
          </a:p>
        </p:txBody>
      </p:sp>
      <p:sp>
        <p:nvSpPr>
          <p:cNvPr id="3" name="Platshållare för datum 2"/>
          <p:cNvSpPr>
            <a:spLocks noGrp="1"/>
          </p:cNvSpPr>
          <p:nvPr>
            <p:ph type="dt" sz="half" idx="10"/>
          </p:nvPr>
        </p:nvSpPr>
        <p:spPr/>
        <p:txBody>
          <a:bodyPr/>
          <a:lstStyle/>
          <a:p>
            <a:fld id="{5B8BE423-1780-43BB-A8FE-3025F34AD1F8}" type="datetime1">
              <a:rPr lang="sv-SE" smtClean="0"/>
              <a:pPr/>
              <a:t>2018-03-26</a:t>
            </a:fld>
            <a:endParaRPr lang="sv-SE" dirty="0"/>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endParaRPr lang="sv-SE" dirty="0"/>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sp>
        <p:nvSpPr>
          <p:cNvPr id="9" name="Platshållare för bild 8"/>
          <p:cNvSpPr>
            <a:spLocks noGrp="1"/>
          </p:cNvSpPr>
          <p:nvPr>
            <p:ph type="pic" sz="quarter" idx="13"/>
          </p:nvPr>
        </p:nvSpPr>
        <p:spPr>
          <a:xfrm>
            <a:off x="612000" y="0"/>
            <a:ext cx="3600000" cy="5400000"/>
          </a:xfrm>
        </p:spPr>
        <p:txBody>
          <a:bodyPr/>
          <a:lstStyle/>
          <a:p>
            <a:r>
              <a:rPr lang="sv-SE"/>
              <a:t>Klicka på ikonen för att lägga till en bild</a:t>
            </a:r>
          </a:p>
        </p:txBody>
      </p:sp>
      <p:sp>
        <p:nvSpPr>
          <p:cNvPr id="11" name="Platshållare för text 10"/>
          <p:cNvSpPr>
            <a:spLocks noGrp="1"/>
          </p:cNvSpPr>
          <p:nvPr>
            <p:ph type="body" sz="quarter" idx="14"/>
          </p:nvPr>
        </p:nvSpPr>
        <p:spPr>
          <a:xfrm>
            <a:off x="4572000" y="1926000"/>
            <a:ext cx="3686400" cy="3452400"/>
          </a:xfrm>
        </p:spPr>
        <p:txBody>
          <a:bodyPr>
            <a:noAutofit/>
          </a:bodyPr>
          <a:lstStyle>
            <a:lvl1pPr>
              <a:defRPr sz="2000"/>
            </a:lvl1pPr>
            <a:lvl2pPr>
              <a:defRPr sz="2000"/>
            </a:lvl2pPr>
            <a:lvl3pPr>
              <a:defRPr sz="20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429557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vå liggande vä bilder och text">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5B8BE423-1780-43BB-A8FE-3025F34AD1F8}" type="datetime1">
              <a:rPr lang="sv-SE" smtClean="0"/>
              <a:pPr/>
              <a:t>2018-03-26</a:t>
            </a:fld>
            <a:endParaRPr lang="sv-SE" dirty="0"/>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endParaRPr lang="sv-SE" dirty="0"/>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sp>
        <p:nvSpPr>
          <p:cNvPr id="9" name="Platshållare för bild 8"/>
          <p:cNvSpPr>
            <a:spLocks noGrp="1"/>
          </p:cNvSpPr>
          <p:nvPr>
            <p:ph type="pic" sz="quarter" idx="14"/>
          </p:nvPr>
        </p:nvSpPr>
        <p:spPr>
          <a:xfrm>
            <a:off x="612000" y="0"/>
            <a:ext cx="3564000" cy="2376000"/>
          </a:xfrm>
        </p:spPr>
        <p:txBody>
          <a:bodyPr/>
          <a:lstStyle/>
          <a:p>
            <a:r>
              <a:rPr lang="sv-SE"/>
              <a:t>Klicka på ikonen för att lägga till en bild</a:t>
            </a:r>
          </a:p>
        </p:txBody>
      </p:sp>
      <p:sp>
        <p:nvSpPr>
          <p:cNvPr id="11" name="Platshållare för bild 10"/>
          <p:cNvSpPr>
            <a:spLocks noGrp="1"/>
          </p:cNvSpPr>
          <p:nvPr>
            <p:ph type="pic" sz="quarter" idx="15"/>
          </p:nvPr>
        </p:nvSpPr>
        <p:spPr>
          <a:xfrm>
            <a:off x="612000" y="2556000"/>
            <a:ext cx="3564000" cy="2376000"/>
          </a:xfrm>
        </p:spPr>
        <p:txBody>
          <a:bodyPr/>
          <a:lstStyle/>
          <a:p>
            <a:r>
              <a:rPr lang="sv-SE"/>
              <a:t>Klicka på ikonen för att lägga till en bild</a:t>
            </a:r>
          </a:p>
        </p:txBody>
      </p:sp>
      <p:sp>
        <p:nvSpPr>
          <p:cNvPr id="13" name="Platshållare för text 12"/>
          <p:cNvSpPr>
            <a:spLocks noGrp="1"/>
          </p:cNvSpPr>
          <p:nvPr>
            <p:ph type="body" sz="quarter" idx="16"/>
          </p:nvPr>
        </p:nvSpPr>
        <p:spPr>
          <a:xfrm>
            <a:off x="4572000" y="619200"/>
            <a:ext cx="3596400" cy="4251600"/>
          </a:xfrm>
        </p:spPr>
        <p:txBody>
          <a:bodyPr>
            <a:noAutofit/>
          </a:bodyPr>
          <a:lstStyle>
            <a:lvl1pPr marL="12700" indent="0">
              <a:buFontTx/>
              <a:buNone/>
              <a:defRPr sz="2000"/>
            </a:lvl1pPr>
            <a:lvl2pPr marL="434250" indent="0">
              <a:buFontTx/>
              <a:buNone/>
              <a:defRPr sz="2000"/>
            </a:lvl2pPr>
            <a:lvl3pPr marL="914400" indent="0">
              <a:buFontTx/>
              <a:buNone/>
              <a:defRPr sz="2000"/>
            </a:lvl3pPr>
            <a:lvl4pPr marL="1312200" indent="0">
              <a:buFontTx/>
              <a:buNone/>
              <a:defRPr sz="1800"/>
            </a:lvl4pPr>
            <a:lvl5pPr marL="1828800" indent="0">
              <a:buFontTx/>
              <a:buNone/>
              <a:defRPr sz="1800"/>
            </a:lvl5pPr>
          </a:lstStyle>
          <a:p>
            <a:pPr lvl="0"/>
            <a:r>
              <a:rPr lang="sv-SE"/>
              <a:t>Klicka här för att ändra format på bakgrundstexten</a:t>
            </a:r>
          </a:p>
        </p:txBody>
      </p:sp>
    </p:spTree>
    <p:extLst>
      <p:ext uri="{BB962C8B-B14F-4D97-AF65-F5344CB8AC3E}">
        <p14:creationId xmlns:p14="http://schemas.microsoft.com/office/powerpoint/2010/main" val="1147853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vå liggande toppbilder, rubrik">
    <p:spTree>
      <p:nvGrpSpPr>
        <p:cNvPr id="1" name=""/>
        <p:cNvGrpSpPr/>
        <p:nvPr/>
      </p:nvGrpSpPr>
      <p:grpSpPr>
        <a:xfrm>
          <a:off x="0" y="0"/>
          <a:ext cx="0" cy="0"/>
          <a:chOff x="0" y="0"/>
          <a:chExt cx="0" cy="0"/>
        </a:xfrm>
      </p:grpSpPr>
      <p:sp>
        <p:nvSpPr>
          <p:cNvPr id="2" name="Rubrik 1"/>
          <p:cNvSpPr>
            <a:spLocks noGrp="1"/>
          </p:cNvSpPr>
          <p:nvPr>
            <p:ph type="title"/>
          </p:nvPr>
        </p:nvSpPr>
        <p:spPr>
          <a:xfrm>
            <a:off x="824400" y="2595600"/>
            <a:ext cx="7347600" cy="1555200"/>
          </a:xfrm>
        </p:spPr>
        <p:txBody>
          <a:bodyPr>
            <a:noAutofit/>
          </a:bodyPr>
          <a:lstStyle>
            <a:lvl1pPr>
              <a:defRPr cap="all" baseline="0"/>
            </a:lvl1p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5B8BE423-1780-43BB-A8FE-3025F34AD1F8}" type="datetime1">
              <a:rPr lang="sv-SE" smtClean="0"/>
              <a:pPr/>
              <a:t>2018-03-26</a:t>
            </a:fld>
            <a:endParaRPr lang="sv-SE" dirty="0"/>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endParaRPr lang="sv-SE" dirty="0"/>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sp>
        <p:nvSpPr>
          <p:cNvPr id="9" name="Platshållare för bild 8"/>
          <p:cNvSpPr>
            <a:spLocks noGrp="1"/>
          </p:cNvSpPr>
          <p:nvPr>
            <p:ph type="pic" sz="quarter" idx="13"/>
          </p:nvPr>
        </p:nvSpPr>
        <p:spPr>
          <a:xfrm>
            <a:off x="842400" y="0"/>
            <a:ext cx="3564000" cy="2376000"/>
          </a:xfrm>
        </p:spPr>
        <p:txBody>
          <a:bodyPr/>
          <a:lstStyle/>
          <a:p>
            <a:r>
              <a:rPr lang="sv-SE"/>
              <a:t>Klicka på ikonen för att lägga till en bild</a:t>
            </a:r>
          </a:p>
        </p:txBody>
      </p:sp>
      <p:sp>
        <p:nvSpPr>
          <p:cNvPr id="11" name="Platshållare för bild 10"/>
          <p:cNvSpPr>
            <a:spLocks noGrp="1"/>
          </p:cNvSpPr>
          <p:nvPr>
            <p:ph type="pic" sz="quarter" idx="14"/>
          </p:nvPr>
        </p:nvSpPr>
        <p:spPr>
          <a:xfrm>
            <a:off x="4590000" y="0"/>
            <a:ext cx="3564000" cy="2376000"/>
          </a:xfrm>
        </p:spPr>
        <p:txBody>
          <a:bodyPr/>
          <a:lstStyle/>
          <a:p>
            <a:r>
              <a:rPr lang="sv-SE"/>
              <a:t>Klicka på ikonen för att lägga till en bild</a:t>
            </a:r>
          </a:p>
        </p:txBody>
      </p:sp>
    </p:spTree>
    <p:extLst>
      <p:ext uri="{BB962C8B-B14F-4D97-AF65-F5344CB8AC3E}">
        <p14:creationId xmlns:p14="http://schemas.microsoft.com/office/powerpoint/2010/main" val="625016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ående bild och rubrik">
    <p:spTree>
      <p:nvGrpSpPr>
        <p:cNvPr id="1" name=""/>
        <p:cNvGrpSpPr/>
        <p:nvPr/>
      </p:nvGrpSpPr>
      <p:grpSpPr>
        <a:xfrm>
          <a:off x="0" y="0"/>
          <a:ext cx="0" cy="0"/>
          <a:chOff x="0" y="0"/>
          <a:chExt cx="0" cy="0"/>
        </a:xfrm>
      </p:grpSpPr>
      <p:sp>
        <p:nvSpPr>
          <p:cNvPr id="2" name="Rubrik 1"/>
          <p:cNvSpPr>
            <a:spLocks noGrp="1"/>
          </p:cNvSpPr>
          <p:nvPr>
            <p:ph type="title"/>
          </p:nvPr>
        </p:nvSpPr>
        <p:spPr>
          <a:xfrm>
            <a:off x="4971600" y="619200"/>
            <a:ext cx="3279600" cy="2739600"/>
          </a:xfrm>
        </p:spPr>
        <p:txBody>
          <a:bodyPr>
            <a:noAutofit/>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5B8BE423-1780-43BB-A8FE-3025F34AD1F8}" type="datetime1">
              <a:rPr lang="sv-SE" smtClean="0"/>
              <a:pPr/>
              <a:t>2018-03-26</a:t>
            </a:fld>
            <a:endParaRPr lang="sv-SE" dirty="0"/>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endParaRPr lang="sv-SE" dirty="0"/>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sp>
        <p:nvSpPr>
          <p:cNvPr id="8" name="Platshållare för bild 7"/>
          <p:cNvSpPr>
            <a:spLocks noGrp="1"/>
          </p:cNvSpPr>
          <p:nvPr>
            <p:ph type="pic" sz="quarter" idx="13"/>
          </p:nvPr>
        </p:nvSpPr>
        <p:spPr>
          <a:xfrm>
            <a:off x="612000" y="0"/>
            <a:ext cx="3960000" cy="5940000"/>
          </a:xfrm>
        </p:spPr>
        <p:txBody>
          <a:bodyPr/>
          <a:lstStyle/>
          <a:p>
            <a:r>
              <a:rPr lang="sv-SE"/>
              <a:t>Klicka på ikonen för att lägga till en bild</a:t>
            </a:r>
          </a:p>
        </p:txBody>
      </p:sp>
    </p:spTree>
    <p:extLst>
      <p:ext uri="{BB962C8B-B14F-4D97-AF65-F5344CB8AC3E}">
        <p14:creationId xmlns:p14="http://schemas.microsoft.com/office/powerpoint/2010/main" val="1776988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nehåll utan bild, text, logo">
    <p:spTree>
      <p:nvGrpSpPr>
        <p:cNvPr id="1" name=""/>
        <p:cNvGrpSpPr/>
        <p:nvPr/>
      </p:nvGrpSpPr>
      <p:grpSpPr>
        <a:xfrm>
          <a:off x="0" y="0"/>
          <a:ext cx="0" cy="0"/>
          <a:chOff x="0" y="0"/>
          <a:chExt cx="0" cy="0"/>
        </a:xfrm>
      </p:grpSpPr>
      <p:sp>
        <p:nvSpPr>
          <p:cNvPr id="3" name="Platshållare för innehåll 2"/>
          <p:cNvSpPr>
            <a:spLocks noGrp="1"/>
          </p:cNvSpPr>
          <p:nvPr>
            <p:ph sz="quarter" idx="10"/>
          </p:nvPr>
        </p:nvSpPr>
        <p:spPr>
          <a:xfrm>
            <a:off x="360000" y="360000"/>
            <a:ext cx="8460000" cy="58773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datum 1"/>
          <p:cNvSpPr>
            <a:spLocks noGrp="1"/>
          </p:cNvSpPr>
          <p:nvPr>
            <p:ph type="dt" sz="half" idx="11"/>
          </p:nvPr>
        </p:nvSpPr>
        <p:spPr/>
        <p:txBody>
          <a:bodyPr/>
          <a:lstStyle/>
          <a:p>
            <a:fld id="{5B8BE423-1780-43BB-A8FE-3025F34AD1F8}" type="datetime1">
              <a:rPr lang="sv-SE" smtClean="0"/>
              <a:pPr/>
              <a:t>2018-03-26</a:t>
            </a:fld>
            <a:endParaRPr lang="sv-SE" dirty="0"/>
          </a:p>
        </p:txBody>
      </p:sp>
      <p:sp>
        <p:nvSpPr>
          <p:cNvPr id="4" name="Platshållare för sidfot 3"/>
          <p:cNvSpPr>
            <a:spLocks noGrp="1"/>
          </p:cNvSpPr>
          <p:nvPr>
            <p:ph type="ftr" sz="quarter" idx="12"/>
          </p:nvPr>
        </p:nvSpPr>
        <p:spPr/>
        <p:txBody>
          <a:bodyPr/>
          <a:lstStyle/>
          <a:p>
            <a:pPr algn="l"/>
            <a:r>
              <a:rPr lang="sv-SE"/>
              <a:t>Naturvårdsverket | Swedish Environmental Protection Agency</a:t>
            </a:r>
            <a:endParaRPr lang="sv-SE" dirty="0"/>
          </a:p>
        </p:txBody>
      </p:sp>
      <p:sp>
        <p:nvSpPr>
          <p:cNvPr id="5" name="Platshållare för bildnummer 4"/>
          <p:cNvSpPr>
            <a:spLocks noGrp="1"/>
          </p:cNvSpPr>
          <p:nvPr>
            <p:ph type="sldNum" sz="quarter" idx="13"/>
          </p:nvPr>
        </p:nvSpPr>
        <p:spPr/>
        <p:txBody>
          <a:bodyPr/>
          <a:lstStyle/>
          <a:p>
            <a:fld id="{1844E2AD-2CA4-4022-8F3B-D585D66E2E30}" type="slidenum">
              <a:rPr lang="sv-SE" smtClean="0"/>
              <a:pPr/>
              <a:t>‹#›</a:t>
            </a:fld>
            <a:endParaRPr lang="sv-SE" dirty="0"/>
          </a:p>
        </p:txBody>
      </p:sp>
    </p:spTree>
    <p:extLst>
      <p:ext uri="{BB962C8B-B14F-4D97-AF65-F5344CB8AC3E}">
        <p14:creationId xmlns:p14="http://schemas.microsoft.com/office/powerpoint/2010/main" val="3581272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 grå med rubrik och text">
    <p:spTree>
      <p:nvGrpSpPr>
        <p:cNvPr id="1" name=""/>
        <p:cNvGrpSpPr/>
        <p:nvPr/>
      </p:nvGrpSpPr>
      <p:grpSpPr>
        <a:xfrm>
          <a:off x="0" y="0"/>
          <a:ext cx="0" cy="0"/>
          <a:chOff x="0" y="0"/>
          <a:chExt cx="0" cy="0"/>
        </a:xfrm>
      </p:grpSpPr>
      <p:sp>
        <p:nvSpPr>
          <p:cNvPr id="2" name="Rektangel 1"/>
          <p:cNvSpPr/>
          <p:nvPr userDrawn="1"/>
        </p:nvSpPr>
        <p:spPr>
          <a:xfrm>
            <a:off x="0" y="1530000"/>
            <a:ext cx="9147600" cy="4320000"/>
          </a:xfrm>
          <a:prstGeom prst="rect">
            <a:avLst/>
          </a:prstGeom>
          <a:solidFill>
            <a:srgbClr val="717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datum 3"/>
          <p:cNvSpPr>
            <a:spLocks noGrp="1"/>
          </p:cNvSpPr>
          <p:nvPr>
            <p:ph type="dt" sz="half" idx="10"/>
          </p:nvPr>
        </p:nvSpPr>
        <p:spPr/>
        <p:txBody>
          <a:bodyPr/>
          <a:lstStyle/>
          <a:p>
            <a:fld id="{DB20D2D8-1CB8-430C-8B77-FBDC8A53D0B9}" type="datetime1">
              <a:rPr lang="sv-SE" smtClean="0"/>
              <a:t>2018-03-26</a:t>
            </a:fld>
            <a:endParaRPr lang="sv-SE"/>
          </a:p>
        </p:txBody>
      </p:sp>
      <p:sp>
        <p:nvSpPr>
          <p:cNvPr id="5" name="Platshållare för sidfot 4"/>
          <p:cNvSpPr>
            <a:spLocks noGrp="1"/>
          </p:cNvSpPr>
          <p:nvPr>
            <p:ph type="ftr" sz="quarter" idx="11"/>
          </p:nvPr>
        </p:nvSpPr>
        <p:spPr/>
        <p:txBody>
          <a:bodyPr/>
          <a:lstStyle/>
          <a:p>
            <a:pPr algn="l"/>
            <a:r>
              <a:rPr lang="sv-SE" dirty="0"/>
              <a:t>Naturvårdsverket | Swedish </a:t>
            </a:r>
            <a:r>
              <a:rPr lang="sv-SE" dirty="0" err="1"/>
              <a:t>Environmental</a:t>
            </a:r>
            <a:r>
              <a:rPr lang="sv-SE" dirty="0"/>
              <a:t> </a:t>
            </a:r>
            <a:r>
              <a:rPr lang="sv-SE" dirty="0" err="1"/>
              <a:t>Protection</a:t>
            </a:r>
            <a:r>
              <a:rPr lang="sv-SE" dirty="0"/>
              <a:t> Agency</a:t>
            </a:r>
          </a:p>
        </p:txBody>
      </p:sp>
      <p:sp>
        <p:nvSpPr>
          <p:cNvPr id="6" name="Platshållare för bildnummer 5"/>
          <p:cNvSpPr>
            <a:spLocks noGrp="1"/>
          </p:cNvSpPr>
          <p:nvPr>
            <p:ph type="sldNum" sz="quarter" idx="12"/>
          </p:nvPr>
        </p:nvSpPr>
        <p:spPr/>
        <p:txBody>
          <a:bodyPr/>
          <a:lstStyle>
            <a:lvl1pPr algn="r">
              <a:defRPr/>
            </a:lvl1pPr>
          </a:lstStyle>
          <a:p>
            <a:fld id="{1844E2AD-2CA4-4022-8F3B-D585D66E2E30}" type="slidenum">
              <a:rPr lang="sv-SE" smtClean="0"/>
              <a:pPr/>
              <a:t>‹#›</a:t>
            </a:fld>
            <a:endParaRPr lang="sv-SE" dirty="0"/>
          </a:p>
        </p:txBody>
      </p:sp>
      <p:pic>
        <p:nvPicPr>
          <p:cNvPr id="7" name="Picture 8" descr="NV_4F_PC"/>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374" y="260350"/>
            <a:ext cx="898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ubrik 1"/>
          <p:cNvSpPr>
            <a:spLocks noGrp="1"/>
          </p:cNvSpPr>
          <p:nvPr>
            <p:ph type="title" hasCustomPrompt="1"/>
          </p:nvPr>
        </p:nvSpPr>
        <p:spPr>
          <a:xfrm>
            <a:off x="4068000" y="1580400"/>
            <a:ext cx="3240000" cy="1998000"/>
          </a:xfrm>
        </p:spPr>
        <p:txBody>
          <a:bodyPr>
            <a:noAutofit/>
          </a:bodyPr>
          <a:lstStyle>
            <a:lvl1pPr algn="ctr">
              <a:defRPr cap="all" baseline="0">
                <a:solidFill>
                  <a:schemeClr val="bg1"/>
                </a:solidFill>
              </a:defRPr>
            </a:lvl1pPr>
          </a:lstStyle>
          <a:p>
            <a:r>
              <a:rPr lang="sv-SE" dirty="0"/>
              <a:t>Miljö-</a:t>
            </a:r>
            <a:br>
              <a:rPr lang="sv-SE" dirty="0"/>
            </a:br>
            <a:r>
              <a:rPr lang="sv-SE" dirty="0"/>
              <a:t>ekonomi-dagarna</a:t>
            </a:r>
            <a:br>
              <a:rPr lang="sv-SE" dirty="0"/>
            </a:br>
            <a:r>
              <a:rPr lang="sv-SE" dirty="0"/>
              <a:t>2050</a:t>
            </a:r>
          </a:p>
        </p:txBody>
      </p:sp>
      <p:sp>
        <p:nvSpPr>
          <p:cNvPr id="9" name="Platshållare för text 11"/>
          <p:cNvSpPr>
            <a:spLocks noGrp="1"/>
          </p:cNvSpPr>
          <p:nvPr>
            <p:ph type="body" sz="quarter" idx="14" hasCustomPrompt="1"/>
          </p:nvPr>
        </p:nvSpPr>
        <p:spPr>
          <a:xfrm>
            <a:off x="4068000" y="3722400"/>
            <a:ext cx="3240000" cy="2091600"/>
          </a:xfrm>
        </p:spPr>
        <p:txBody>
          <a:bodyPr>
            <a:noAutofit/>
          </a:bodyPr>
          <a:lstStyle>
            <a:lvl1pPr marL="0" indent="0" algn="ctr" eaLnBrk="1" hangingPunct="1">
              <a:buFont typeface="Arial" charset="0"/>
              <a:buNone/>
              <a:defRPr sz="2400">
                <a:solidFill>
                  <a:schemeClr val="bg1"/>
                </a:solidFill>
              </a:defRPr>
            </a:lvl1pPr>
            <a:lvl2pPr marL="434250" indent="0" algn="ctr">
              <a:buFontTx/>
              <a:buNone/>
              <a:defRPr sz="2000"/>
            </a:lvl2pPr>
            <a:lvl3pPr marL="914400" indent="0" algn="ctr">
              <a:buFontTx/>
              <a:buNone/>
              <a:defRPr sz="2000"/>
            </a:lvl3pPr>
            <a:lvl4pPr marL="1312200" indent="0" algn="ctr">
              <a:buFontTx/>
              <a:buNone/>
              <a:defRPr sz="2000"/>
            </a:lvl4pPr>
            <a:lvl5pPr marL="1828800" indent="0" algn="ctr">
              <a:buFontTx/>
              <a:buNone/>
              <a:defRPr sz="2000"/>
            </a:lvl5pPr>
          </a:lstStyle>
          <a:p>
            <a:pPr marL="0" indent="0" algn="ctr" eaLnBrk="1" hangingPunct="1">
              <a:buFont typeface="Arial" charset="0"/>
              <a:buNone/>
            </a:pPr>
            <a:r>
              <a:rPr lang="de-DE" dirty="0">
                <a:latin typeface="Arial" charset="0"/>
                <a:cs typeface="Arial" charset="0"/>
              </a:rPr>
              <a:t>Stockholm </a:t>
            </a:r>
            <a:br>
              <a:rPr lang="de-DE" dirty="0">
                <a:latin typeface="Arial" charset="0"/>
                <a:cs typeface="Arial" charset="0"/>
              </a:rPr>
            </a:br>
            <a:r>
              <a:rPr lang="de-DE" dirty="0">
                <a:latin typeface="Arial" charset="0"/>
                <a:cs typeface="Arial" charset="0"/>
              </a:rPr>
              <a:t>20–21 </a:t>
            </a:r>
            <a:r>
              <a:rPr lang="de-DE" dirty="0" err="1">
                <a:latin typeface="Arial" charset="0"/>
                <a:cs typeface="Arial" charset="0"/>
              </a:rPr>
              <a:t>september</a:t>
            </a:r>
            <a:endParaRPr lang="de-DE" dirty="0">
              <a:latin typeface="Arial" charset="0"/>
              <a:cs typeface="Arial" charset="0"/>
            </a:endParaRPr>
          </a:p>
          <a:p>
            <a:pPr marL="0" indent="0" algn="ctr" eaLnBrk="1" hangingPunct="1">
              <a:buFont typeface="Arial" charset="0"/>
              <a:buNone/>
            </a:pPr>
            <a:br>
              <a:rPr lang="de-DE" dirty="0">
                <a:latin typeface="Arial" charset="0"/>
                <a:cs typeface="Arial" charset="0"/>
              </a:rPr>
            </a:br>
            <a:r>
              <a:rPr lang="de-DE" dirty="0">
                <a:latin typeface="Arial" charset="0"/>
                <a:cs typeface="Arial" charset="0"/>
              </a:rPr>
              <a:t>Sven Svensson,</a:t>
            </a:r>
            <a:br>
              <a:rPr lang="de-DE" dirty="0">
                <a:latin typeface="Arial" charset="0"/>
                <a:cs typeface="Arial" charset="0"/>
              </a:rPr>
            </a:br>
            <a:r>
              <a:rPr lang="de-DE" dirty="0" err="1">
                <a:latin typeface="Arial" charset="0"/>
                <a:cs typeface="Arial" charset="0"/>
              </a:rPr>
              <a:t>generaldirektör</a:t>
            </a:r>
            <a:endParaRPr lang="sv-SE" dirty="0">
              <a:latin typeface="Arial" charset="0"/>
              <a:cs typeface="Arial" charset="0"/>
            </a:endParaRPr>
          </a:p>
        </p:txBody>
      </p:sp>
    </p:spTree>
    <p:extLst>
      <p:ext uri="{BB962C8B-B14F-4D97-AF65-F5344CB8AC3E}">
        <p14:creationId xmlns:p14="http://schemas.microsoft.com/office/powerpoint/2010/main" val="1436900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tart blå med rubrik och text">
    <p:spTree>
      <p:nvGrpSpPr>
        <p:cNvPr id="1" name=""/>
        <p:cNvGrpSpPr/>
        <p:nvPr/>
      </p:nvGrpSpPr>
      <p:grpSpPr>
        <a:xfrm>
          <a:off x="0" y="0"/>
          <a:ext cx="0" cy="0"/>
          <a:chOff x="0" y="0"/>
          <a:chExt cx="0" cy="0"/>
        </a:xfrm>
      </p:grpSpPr>
      <p:sp>
        <p:nvSpPr>
          <p:cNvPr id="2" name="Rektangel 1"/>
          <p:cNvSpPr/>
          <p:nvPr userDrawn="1"/>
        </p:nvSpPr>
        <p:spPr>
          <a:xfrm>
            <a:off x="0" y="1530000"/>
            <a:ext cx="9147600" cy="4320000"/>
          </a:xfrm>
          <a:prstGeom prst="rect">
            <a:avLst/>
          </a:prstGeom>
          <a:solidFill>
            <a:srgbClr val="7E9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datum 3"/>
          <p:cNvSpPr>
            <a:spLocks noGrp="1"/>
          </p:cNvSpPr>
          <p:nvPr>
            <p:ph type="dt" sz="half" idx="10"/>
          </p:nvPr>
        </p:nvSpPr>
        <p:spPr/>
        <p:txBody>
          <a:bodyPr/>
          <a:lstStyle/>
          <a:p>
            <a:fld id="{DB20D2D8-1CB8-430C-8B77-FBDC8A53D0B9}" type="datetime1">
              <a:rPr lang="sv-SE" smtClean="0"/>
              <a:t>2018-03-26</a:t>
            </a:fld>
            <a:endParaRPr lang="sv-SE"/>
          </a:p>
        </p:txBody>
      </p:sp>
      <p:sp>
        <p:nvSpPr>
          <p:cNvPr id="5" name="Platshållare för sidfot 4"/>
          <p:cNvSpPr>
            <a:spLocks noGrp="1"/>
          </p:cNvSpPr>
          <p:nvPr>
            <p:ph type="ftr" sz="quarter" idx="11"/>
          </p:nvPr>
        </p:nvSpPr>
        <p:spPr/>
        <p:txBody>
          <a:bodyPr/>
          <a:lstStyle/>
          <a:p>
            <a:pPr algn="l"/>
            <a:r>
              <a:rPr lang="sv-SE" dirty="0"/>
              <a:t>Naturvårdsverket | Swedish </a:t>
            </a:r>
            <a:r>
              <a:rPr lang="sv-SE" dirty="0" err="1"/>
              <a:t>Environmental</a:t>
            </a:r>
            <a:r>
              <a:rPr lang="sv-SE" dirty="0"/>
              <a:t> </a:t>
            </a:r>
            <a:r>
              <a:rPr lang="sv-SE" dirty="0" err="1"/>
              <a:t>Protection</a:t>
            </a:r>
            <a:r>
              <a:rPr lang="sv-SE" dirty="0"/>
              <a:t> Agency</a:t>
            </a:r>
          </a:p>
        </p:txBody>
      </p:sp>
      <p:sp>
        <p:nvSpPr>
          <p:cNvPr id="6" name="Platshållare för bildnummer 5"/>
          <p:cNvSpPr>
            <a:spLocks noGrp="1"/>
          </p:cNvSpPr>
          <p:nvPr>
            <p:ph type="sldNum" sz="quarter" idx="12"/>
          </p:nvPr>
        </p:nvSpPr>
        <p:spPr/>
        <p:txBody>
          <a:bodyPr/>
          <a:lstStyle>
            <a:lvl1pPr algn="r">
              <a:defRPr/>
            </a:lvl1pPr>
          </a:lstStyle>
          <a:p>
            <a:fld id="{1844E2AD-2CA4-4022-8F3B-D585D66E2E30}" type="slidenum">
              <a:rPr lang="sv-SE" smtClean="0"/>
              <a:pPr/>
              <a:t>‹#›</a:t>
            </a:fld>
            <a:endParaRPr lang="sv-SE" dirty="0"/>
          </a:p>
        </p:txBody>
      </p:sp>
      <p:pic>
        <p:nvPicPr>
          <p:cNvPr id="7" name="Picture 8" descr="NV_4F_PC"/>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374" y="260350"/>
            <a:ext cx="8985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ubrik 1"/>
          <p:cNvSpPr>
            <a:spLocks noGrp="1"/>
          </p:cNvSpPr>
          <p:nvPr>
            <p:ph type="title" hasCustomPrompt="1"/>
          </p:nvPr>
        </p:nvSpPr>
        <p:spPr>
          <a:xfrm>
            <a:off x="4068000" y="1580400"/>
            <a:ext cx="3240000" cy="1998000"/>
          </a:xfrm>
        </p:spPr>
        <p:txBody>
          <a:bodyPr>
            <a:noAutofit/>
          </a:bodyPr>
          <a:lstStyle>
            <a:lvl1pPr algn="ctr">
              <a:defRPr cap="all" baseline="0">
                <a:solidFill>
                  <a:schemeClr val="bg1"/>
                </a:solidFill>
              </a:defRPr>
            </a:lvl1pPr>
          </a:lstStyle>
          <a:p>
            <a:r>
              <a:rPr lang="sv-SE" dirty="0"/>
              <a:t>Miljö-</a:t>
            </a:r>
            <a:br>
              <a:rPr lang="sv-SE" dirty="0"/>
            </a:br>
            <a:r>
              <a:rPr lang="sv-SE" dirty="0"/>
              <a:t>ekonomi-dagarna</a:t>
            </a:r>
            <a:br>
              <a:rPr lang="sv-SE" dirty="0"/>
            </a:br>
            <a:r>
              <a:rPr lang="sv-SE" dirty="0"/>
              <a:t>2050</a:t>
            </a:r>
          </a:p>
        </p:txBody>
      </p:sp>
      <p:sp>
        <p:nvSpPr>
          <p:cNvPr id="9" name="Platshållare för text 11"/>
          <p:cNvSpPr>
            <a:spLocks noGrp="1"/>
          </p:cNvSpPr>
          <p:nvPr>
            <p:ph type="body" sz="quarter" idx="14" hasCustomPrompt="1"/>
          </p:nvPr>
        </p:nvSpPr>
        <p:spPr>
          <a:xfrm>
            <a:off x="4068000" y="3722400"/>
            <a:ext cx="3240000" cy="2091600"/>
          </a:xfrm>
        </p:spPr>
        <p:txBody>
          <a:bodyPr>
            <a:noAutofit/>
          </a:bodyPr>
          <a:lstStyle>
            <a:lvl1pPr marL="0" indent="0" algn="ctr" eaLnBrk="1" hangingPunct="1">
              <a:buFont typeface="Arial" charset="0"/>
              <a:buNone/>
              <a:defRPr sz="2400">
                <a:solidFill>
                  <a:schemeClr val="bg1"/>
                </a:solidFill>
              </a:defRPr>
            </a:lvl1pPr>
            <a:lvl2pPr marL="434250" indent="0" algn="ctr">
              <a:buFontTx/>
              <a:buNone/>
              <a:defRPr sz="2000"/>
            </a:lvl2pPr>
            <a:lvl3pPr marL="914400" indent="0" algn="ctr">
              <a:buFontTx/>
              <a:buNone/>
              <a:defRPr sz="2000"/>
            </a:lvl3pPr>
            <a:lvl4pPr marL="1312200" indent="0" algn="ctr">
              <a:buFontTx/>
              <a:buNone/>
              <a:defRPr sz="2000"/>
            </a:lvl4pPr>
            <a:lvl5pPr marL="1828800" indent="0" algn="ctr">
              <a:buFontTx/>
              <a:buNone/>
              <a:defRPr sz="2000"/>
            </a:lvl5pPr>
          </a:lstStyle>
          <a:p>
            <a:pPr marL="0" indent="0" algn="ctr" eaLnBrk="1" hangingPunct="1">
              <a:buFont typeface="Arial" charset="0"/>
              <a:buNone/>
            </a:pPr>
            <a:r>
              <a:rPr lang="de-DE" dirty="0">
                <a:latin typeface="Arial" charset="0"/>
                <a:cs typeface="Arial" charset="0"/>
              </a:rPr>
              <a:t>Stockholm </a:t>
            </a:r>
            <a:br>
              <a:rPr lang="de-DE" dirty="0">
                <a:latin typeface="Arial" charset="0"/>
                <a:cs typeface="Arial" charset="0"/>
              </a:rPr>
            </a:br>
            <a:r>
              <a:rPr lang="de-DE" dirty="0">
                <a:latin typeface="Arial" charset="0"/>
                <a:cs typeface="Arial" charset="0"/>
              </a:rPr>
              <a:t>20–21 </a:t>
            </a:r>
            <a:r>
              <a:rPr lang="de-DE" dirty="0" err="1">
                <a:latin typeface="Arial" charset="0"/>
                <a:cs typeface="Arial" charset="0"/>
              </a:rPr>
              <a:t>september</a:t>
            </a:r>
            <a:endParaRPr lang="de-DE" dirty="0">
              <a:latin typeface="Arial" charset="0"/>
              <a:cs typeface="Arial" charset="0"/>
            </a:endParaRPr>
          </a:p>
          <a:p>
            <a:pPr marL="0" indent="0" algn="ctr" eaLnBrk="1" hangingPunct="1">
              <a:buFont typeface="Arial" charset="0"/>
              <a:buNone/>
            </a:pPr>
            <a:br>
              <a:rPr lang="de-DE" dirty="0">
                <a:latin typeface="Arial" charset="0"/>
                <a:cs typeface="Arial" charset="0"/>
              </a:rPr>
            </a:br>
            <a:r>
              <a:rPr lang="de-DE" dirty="0">
                <a:latin typeface="Arial" charset="0"/>
                <a:cs typeface="Arial" charset="0"/>
              </a:rPr>
              <a:t>Sven Svensson,</a:t>
            </a:r>
            <a:br>
              <a:rPr lang="de-DE" dirty="0">
                <a:latin typeface="Arial" charset="0"/>
                <a:cs typeface="Arial" charset="0"/>
              </a:rPr>
            </a:br>
            <a:r>
              <a:rPr lang="de-DE" dirty="0" err="1">
                <a:latin typeface="Arial" charset="0"/>
                <a:cs typeface="Arial" charset="0"/>
              </a:rPr>
              <a:t>generaldirektör</a:t>
            </a:r>
            <a:endParaRPr lang="sv-SE" dirty="0">
              <a:latin typeface="Arial" charset="0"/>
              <a:cs typeface="Arial" charset="0"/>
            </a:endParaRPr>
          </a:p>
        </p:txBody>
      </p:sp>
    </p:spTree>
    <p:extLst>
      <p:ext uri="{BB962C8B-B14F-4D97-AF65-F5344CB8AC3E}">
        <p14:creationId xmlns:p14="http://schemas.microsoft.com/office/powerpoint/2010/main" val="586176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punktlista, diagram">
    <p:spTree>
      <p:nvGrpSpPr>
        <p:cNvPr id="1" name=""/>
        <p:cNvGrpSpPr/>
        <p:nvPr/>
      </p:nvGrpSpPr>
      <p:grpSpPr>
        <a:xfrm>
          <a:off x="0" y="0"/>
          <a:ext cx="0" cy="0"/>
          <a:chOff x="0" y="0"/>
          <a:chExt cx="0" cy="0"/>
        </a:xfrm>
      </p:grpSpPr>
      <p:sp>
        <p:nvSpPr>
          <p:cNvPr id="2" name="Rubrik 1"/>
          <p:cNvSpPr>
            <a:spLocks noGrp="1"/>
          </p:cNvSpPr>
          <p:nvPr>
            <p:ph type="title"/>
          </p:nvPr>
        </p:nvSpPr>
        <p:spPr>
          <a:xfrm>
            <a:off x="824400" y="619200"/>
            <a:ext cx="7344000" cy="1224000"/>
          </a:xfrm>
        </p:spPr>
        <p:txBody>
          <a:bodyPr anchor="t">
            <a:noAutofit/>
          </a:bodyPr>
          <a:lstStyle>
            <a:lvl1pPr algn="l">
              <a:defRPr sz="3000" b="1">
                <a:latin typeface="Arial" pitchFamily="34" charset="0"/>
                <a:cs typeface="Arial" pitchFamily="34" charset="0"/>
              </a:defRPr>
            </a:lvl1pPr>
          </a:lstStyle>
          <a:p>
            <a:r>
              <a:rPr lang="sv-SE"/>
              <a:t>Klicka här för att ändra format</a:t>
            </a:r>
            <a:endParaRPr lang="sv-SE" dirty="0"/>
          </a:p>
        </p:txBody>
      </p:sp>
      <p:sp>
        <p:nvSpPr>
          <p:cNvPr id="3" name="Platshållare för innehåll 2"/>
          <p:cNvSpPr>
            <a:spLocks noGrp="1"/>
          </p:cNvSpPr>
          <p:nvPr>
            <p:ph idx="1"/>
          </p:nvPr>
        </p:nvSpPr>
        <p:spPr>
          <a:xfrm>
            <a:off x="824400" y="1926000"/>
            <a:ext cx="7344000" cy="3888000"/>
          </a:xfrm>
        </p:spPr>
        <p:txBody>
          <a:bodyPr>
            <a:no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marL="756000" indent="-252000">
              <a:buFont typeface="Wingdings" pitchFamily="2" charset="2"/>
              <a:buChar char="§"/>
              <a:defRPr>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a:xfrm>
            <a:off x="3099600" y="6460340"/>
            <a:ext cx="752320" cy="252000"/>
          </a:xfrm>
        </p:spPr>
        <p:txBody>
          <a:bodyPr/>
          <a:lstStyle/>
          <a:p>
            <a:fld id="{31F8AAC4-2748-4E53-A84E-4A6AD65B6C1B}" type="datetime1">
              <a:rPr lang="sv-SE" smtClean="0"/>
              <a:t>2018-03-26</a:t>
            </a:fld>
            <a:endParaRPr lang="sv-SE" dirty="0"/>
          </a:p>
        </p:txBody>
      </p:sp>
      <p:sp>
        <p:nvSpPr>
          <p:cNvPr id="5" name="Platshållare för sidfot 4"/>
          <p:cNvSpPr>
            <a:spLocks noGrp="1"/>
          </p:cNvSpPr>
          <p:nvPr>
            <p:ph type="ftr" sz="quarter" idx="11"/>
          </p:nvPr>
        </p:nvSpPr>
        <p:spPr>
          <a:xfrm>
            <a:off x="92990" y="6460340"/>
            <a:ext cx="3038850" cy="252000"/>
          </a:xfrm>
        </p:spPr>
        <p:txBody>
          <a:bodyPr/>
          <a:lstStyle/>
          <a:p>
            <a:pPr algn="l"/>
            <a:r>
              <a:rPr lang="sv-SE" dirty="0"/>
              <a:t>Naturvårdsverket | Swedish </a:t>
            </a:r>
            <a:r>
              <a:rPr lang="sv-SE" dirty="0" err="1"/>
              <a:t>Environmental</a:t>
            </a:r>
            <a:r>
              <a:rPr lang="sv-SE" dirty="0"/>
              <a:t> </a:t>
            </a:r>
            <a:r>
              <a:rPr lang="sv-SE" dirty="0" err="1"/>
              <a:t>Protection</a:t>
            </a:r>
            <a:r>
              <a:rPr lang="sv-SE" dirty="0"/>
              <a:t> Agency</a:t>
            </a:r>
          </a:p>
        </p:txBody>
      </p:sp>
      <p:sp>
        <p:nvSpPr>
          <p:cNvPr id="6" name="Platshållare för bildnummer 5"/>
          <p:cNvSpPr>
            <a:spLocks noGrp="1"/>
          </p:cNvSpPr>
          <p:nvPr>
            <p:ph type="sldNum" sz="quarter" idx="12"/>
          </p:nvPr>
        </p:nvSpPr>
        <p:spPr>
          <a:xfrm>
            <a:off x="3837600" y="6460340"/>
            <a:ext cx="360000" cy="252000"/>
          </a:xfrm>
        </p:spPr>
        <p:txBody>
          <a:bodyPr/>
          <a:lstStyle>
            <a:lvl1pPr algn="r">
              <a:defRPr/>
            </a:lvl1pPr>
          </a:lstStyle>
          <a:p>
            <a:fld id="{1844E2AD-2CA4-4022-8F3B-D585D66E2E30}" type="slidenum">
              <a:rPr lang="sv-SE" smtClean="0"/>
              <a:pPr/>
              <a:t>‹#›</a:t>
            </a:fld>
            <a:endParaRPr lang="sv-SE" dirty="0"/>
          </a:p>
        </p:txBody>
      </p:sp>
    </p:spTree>
    <p:extLst>
      <p:ext uri="{BB962C8B-B14F-4D97-AF65-F5344CB8AC3E}">
        <p14:creationId xmlns:p14="http://schemas.microsoft.com/office/powerpoint/2010/main" val="4258688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561486"/>
            <a:ext cx="7810500" cy="4680000"/>
          </a:xfrm>
        </p:spPr>
        <p:txBody>
          <a:bodyPr anchor="t">
            <a:noAutofit/>
          </a:bodyPr>
          <a:lstStyle>
            <a:lvl1pPr algn="l">
              <a:lnSpc>
                <a:spcPct val="90000"/>
              </a:lnSpc>
              <a:defRPr sz="9000" b="0" cap="none" baseline="0">
                <a:solidFill>
                  <a:schemeClr val="accent1"/>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fld id="{4B186DA5-3779-4115-B9FF-F6458A5B1E08}" type="datetime1">
              <a:rPr lang="sv-SE" smtClean="0"/>
              <a:t>2018-03-26</a:t>
            </a:fld>
            <a:endParaRPr lang="sv-SE"/>
          </a:p>
        </p:txBody>
      </p:sp>
      <p:sp>
        <p:nvSpPr>
          <p:cNvPr id="5" name="Platshållare för sidfot 4"/>
          <p:cNvSpPr>
            <a:spLocks noGrp="1"/>
          </p:cNvSpPr>
          <p:nvPr>
            <p:ph type="ftr" sz="quarter" idx="11"/>
          </p:nvPr>
        </p:nvSpPr>
        <p:spPr/>
        <p:txBody>
          <a:bodyPr/>
          <a:lstStyle/>
          <a:p>
            <a:pPr algn="l"/>
            <a:r>
              <a:rPr lang="sv-SE" dirty="0"/>
              <a:t>Naturvårdsverket | Swedish </a:t>
            </a:r>
            <a:r>
              <a:rPr lang="sv-SE" dirty="0" err="1"/>
              <a:t>Environmental</a:t>
            </a:r>
            <a:r>
              <a:rPr lang="sv-SE" dirty="0"/>
              <a:t> </a:t>
            </a:r>
            <a:r>
              <a:rPr lang="sv-SE" dirty="0" err="1"/>
              <a:t>Protection</a:t>
            </a:r>
            <a:r>
              <a:rPr lang="sv-SE" dirty="0"/>
              <a:t> Agency</a:t>
            </a:r>
          </a:p>
        </p:txBody>
      </p:sp>
      <p:sp>
        <p:nvSpPr>
          <p:cNvPr id="6" name="Platshållare för bildnummer 5"/>
          <p:cNvSpPr>
            <a:spLocks noGrp="1"/>
          </p:cNvSpPr>
          <p:nvPr>
            <p:ph type="sldNum" sz="quarter" idx="12"/>
          </p:nvPr>
        </p:nvSpPr>
        <p:spPr/>
        <p:txBody>
          <a:bodyPr/>
          <a:lstStyle>
            <a:lvl1pPr algn="r">
              <a:defRPr/>
            </a:lvl1pPr>
          </a:lstStyle>
          <a:p>
            <a:fld id="{1844E2AD-2CA4-4022-8F3B-D585D66E2E30}" type="slidenum">
              <a:rPr lang="sv-SE" smtClean="0"/>
              <a:pPr/>
              <a:t>‹#›</a:t>
            </a:fld>
            <a:endParaRPr lang="sv-SE" dirty="0"/>
          </a:p>
        </p:txBody>
      </p:sp>
    </p:spTree>
    <p:extLst>
      <p:ext uri="{BB962C8B-B14F-4D97-AF65-F5344CB8AC3E}">
        <p14:creationId xmlns:p14="http://schemas.microsoft.com/office/powerpoint/2010/main" val="2907096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vsnittsrubrik vit">
    <p:spTree>
      <p:nvGrpSpPr>
        <p:cNvPr id="1" name=""/>
        <p:cNvGrpSpPr/>
        <p:nvPr/>
      </p:nvGrpSpPr>
      <p:grpSpPr>
        <a:xfrm>
          <a:off x="0" y="0"/>
          <a:ext cx="0" cy="0"/>
          <a:chOff x="0" y="0"/>
          <a:chExt cx="0" cy="0"/>
        </a:xfrm>
      </p:grpSpPr>
      <p:sp>
        <p:nvSpPr>
          <p:cNvPr id="7" name="Rektangel 6"/>
          <p:cNvSpPr/>
          <p:nvPr userDrawn="1"/>
        </p:nvSpPr>
        <p:spPr>
          <a:xfrm>
            <a:off x="0" y="0"/>
            <a:ext cx="9144000" cy="5661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datum 2"/>
          <p:cNvSpPr>
            <a:spLocks noGrp="1"/>
          </p:cNvSpPr>
          <p:nvPr>
            <p:ph type="dt" sz="half" idx="10"/>
          </p:nvPr>
        </p:nvSpPr>
        <p:spPr/>
        <p:txBody>
          <a:bodyPr/>
          <a:lstStyle/>
          <a:p>
            <a:fld id="{5B8BE423-1780-43BB-A8FE-3025F34AD1F8}" type="datetime1">
              <a:rPr lang="sv-SE" smtClean="0"/>
              <a:pPr/>
              <a:t>2018-03-26</a:t>
            </a:fld>
            <a:endParaRPr lang="sv-SE" dirty="0"/>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endParaRPr lang="sv-SE" dirty="0"/>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sp>
        <p:nvSpPr>
          <p:cNvPr id="6" name="Rubrik 1"/>
          <p:cNvSpPr>
            <a:spLocks noGrp="1"/>
          </p:cNvSpPr>
          <p:nvPr>
            <p:ph type="title"/>
          </p:nvPr>
        </p:nvSpPr>
        <p:spPr>
          <a:xfrm>
            <a:off x="722313" y="561486"/>
            <a:ext cx="7810500" cy="4680000"/>
          </a:xfrm>
        </p:spPr>
        <p:txBody>
          <a:bodyPr anchor="t">
            <a:noAutofit/>
          </a:bodyPr>
          <a:lstStyle>
            <a:lvl1pPr algn="l">
              <a:lnSpc>
                <a:spcPct val="90000"/>
              </a:lnSpc>
              <a:defRPr sz="9000" b="0" cap="none" baseline="0">
                <a:solidFill>
                  <a:schemeClr val="bg1"/>
                </a:solidFill>
              </a:defRPr>
            </a:lvl1pPr>
          </a:lstStyle>
          <a:p>
            <a:r>
              <a:rPr lang="sv-SE"/>
              <a:t>Klicka här för att ändra format</a:t>
            </a:r>
            <a:endParaRPr lang="sv-SE" dirty="0"/>
          </a:p>
        </p:txBody>
      </p:sp>
    </p:spTree>
    <p:extLst>
      <p:ext uri="{BB962C8B-B14F-4D97-AF65-F5344CB8AC3E}">
        <p14:creationId xmlns:p14="http://schemas.microsoft.com/office/powerpoint/2010/main" val="3204480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tor liggande bild utan logo">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5B8BE423-1780-43BB-A8FE-3025F34AD1F8}" type="datetime1">
              <a:rPr lang="sv-SE" smtClean="0"/>
              <a:pPr/>
              <a:t>2018-03-26</a:t>
            </a:fld>
            <a:endParaRPr lang="sv-SE" dirty="0"/>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endParaRPr lang="sv-SE" dirty="0"/>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sp>
        <p:nvSpPr>
          <p:cNvPr id="7" name="Platshållare för bild 6"/>
          <p:cNvSpPr>
            <a:spLocks noGrp="1"/>
          </p:cNvSpPr>
          <p:nvPr>
            <p:ph type="pic" sz="quarter" idx="13"/>
          </p:nvPr>
        </p:nvSpPr>
        <p:spPr>
          <a:xfrm>
            <a:off x="0" y="612000"/>
            <a:ext cx="8391600" cy="5594400"/>
          </a:xfrm>
        </p:spPr>
        <p:txBody>
          <a:bodyPr/>
          <a:lstStyle/>
          <a:p>
            <a:r>
              <a:rPr lang="sv-SE"/>
              <a:t>Klicka på ikonen för att lägga till en bild</a:t>
            </a:r>
          </a:p>
        </p:txBody>
      </p:sp>
    </p:spTree>
    <p:extLst>
      <p:ext uri="{BB962C8B-B14F-4D97-AF65-F5344CB8AC3E}">
        <p14:creationId xmlns:p14="http://schemas.microsoft.com/office/powerpoint/2010/main" val="3183764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or liggande bild och rubrik">
    <p:spTree>
      <p:nvGrpSpPr>
        <p:cNvPr id="1" name=""/>
        <p:cNvGrpSpPr/>
        <p:nvPr/>
      </p:nvGrpSpPr>
      <p:grpSpPr>
        <a:xfrm>
          <a:off x="0" y="0"/>
          <a:ext cx="0" cy="0"/>
          <a:chOff x="0" y="0"/>
          <a:chExt cx="0" cy="0"/>
        </a:xfrm>
      </p:grpSpPr>
      <p:sp>
        <p:nvSpPr>
          <p:cNvPr id="2" name="Rubrik 1"/>
          <p:cNvSpPr>
            <a:spLocks noGrp="1"/>
          </p:cNvSpPr>
          <p:nvPr>
            <p:ph type="title"/>
          </p:nvPr>
        </p:nvSpPr>
        <p:spPr>
          <a:xfrm>
            <a:off x="900000" y="4870800"/>
            <a:ext cx="6552000" cy="1080000"/>
          </a:xfrm>
        </p:spPr>
        <p:txBody>
          <a:bodyPr>
            <a:noAutofit/>
          </a:bodyPr>
          <a:lstStyle>
            <a:lvl1pPr>
              <a:defRPr cap="all" baseline="0"/>
            </a:lvl1p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5B8BE423-1780-43BB-A8FE-3025F34AD1F8}" type="datetime1">
              <a:rPr lang="sv-SE" smtClean="0"/>
              <a:pPr/>
              <a:t>2018-03-26</a:t>
            </a:fld>
            <a:endParaRPr lang="sv-SE" dirty="0"/>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endParaRPr lang="sv-SE" dirty="0"/>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sp>
        <p:nvSpPr>
          <p:cNvPr id="8" name="Platshållare för bild 7"/>
          <p:cNvSpPr>
            <a:spLocks noGrp="1"/>
          </p:cNvSpPr>
          <p:nvPr>
            <p:ph type="pic" sz="quarter" idx="13"/>
          </p:nvPr>
        </p:nvSpPr>
        <p:spPr>
          <a:xfrm>
            <a:off x="900000" y="-25200"/>
            <a:ext cx="7020000" cy="4680000"/>
          </a:xfrm>
        </p:spPr>
        <p:txBody>
          <a:bodyPr/>
          <a:lstStyle/>
          <a:p>
            <a:r>
              <a:rPr lang="sv-SE"/>
              <a:t>Klicka på ikonen för att lägga till en bild</a:t>
            </a:r>
          </a:p>
        </p:txBody>
      </p:sp>
    </p:spTree>
    <p:extLst>
      <p:ext uri="{BB962C8B-B14F-4D97-AF65-F5344CB8AC3E}">
        <p14:creationId xmlns:p14="http://schemas.microsoft.com/office/powerpoint/2010/main" val="1568851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ggande bild, rubrik, punktl.">
    <p:spTree>
      <p:nvGrpSpPr>
        <p:cNvPr id="1" name=""/>
        <p:cNvGrpSpPr/>
        <p:nvPr/>
      </p:nvGrpSpPr>
      <p:grpSpPr>
        <a:xfrm>
          <a:off x="0" y="0"/>
          <a:ext cx="0" cy="0"/>
          <a:chOff x="0" y="0"/>
          <a:chExt cx="0" cy="0"/>
        </a:xfrm>
      </p:grpSpPr>
      <p:sp>
        <p:nvSpPr>
          <p:cNvPr id="2" name="Rubrik 1"/>
          <p:cNvSpPr>
            <a:spLocks noGrp="1"/>
          </p:cNvSpPr>
          <p:nvPr>
            <p:ph type="title"/>
          </p:nvPr>
        </p:nvSpPr>
        <p:spPr>
          <a:xfrm>
            <a:off x="824400" y="619200"/>
            <a:ext cx="8136000" cy="1224000"/>
          </a:xfrm>
        </p:spPr>
        <p:txBody>
          <a:bodyPr>
            <a:noAutofit/>
          </a:bodyPr>
          <a:lstStyle/>
          <a:p>
            <a:r>
              <a:rPr lang="sv-SE"/>
              <a:t>Klicka här för att ändra format</a:t>
            </a:r>
          </a:p>
        </p:txBody>
      </p:sp>
      <p:sp>
        <p:nvSpPr>
          <p:cNvPr id="3" name="Platshållare för datum 2"/>
          <p:cNvSpPr>
            <a:spLocks noGrp="1"/>
          </p:cNvSpPr>
          <p:nvPr>
            <p:ph type="dt" sz="half" idx="10"/>
          </p:nvPr>
        </p:nvSpPr>
        <p:spPr/>
        <p:txBody>
          <a:bodyPr/>
          <a:lstStyle/>
          <a:p>
            <a:fld id="{5B8BE423-1780-43BB-A8FE-3025F34AD1F8}" type="datetime1">
              <a:rPr lang="sv-SE" smtClean="0"/>
              <a:pPr/>
              <a:t>2018-03-26</a:t>
            </a:fld>
            <a:endParaRPr lang="sv-SE" dirty="0"/>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endParaRPr lang="sv-SE" dirty="0"/>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dirty="0"/>
          </a:p>
        </p:txBody>
      </p:sp>
      <p:sp>
        <p:nvSpPr>
          <p:cNvPr id="9" name="Platshållare för bild 8"/>
          <p:cNvSpPr>
            <a:spLocks noGrp="1"/>
          </p:cNvSpPr>
          <p:nvPr>
            <p:ph type="pic" sz="quarter" idx="13"/>
          </p:nvPr>
        </p:nvSpPr>
        <p:spPr>
          <a:xfrm>
            <a:off x="0" y="2016000"/>
            <a:ext cx="4165200" cy="2775600"/>
          </a:xfrm>
        </p:spPr>
        <p:txBody>
          <a:bodyPr/>
          <a:lstStyle/>
          <a:p>
            <a:r>
              <a:rPr lang="sv-SE"/>
              <a:t>Klicka på ikonen för att lägga till en bild</a:t>
            </a:r>
          </a:p>
        </p:txBody>
      </p:sp>
      <p:sp>
        <p:nvSpPr>
          <p:cNvPr id="11" name="Platshållare för text 10"/>
          <p:cNvSpPr>
            <a:spLocks noGrp="1"/>
          </p:cNvSpPr>
          <p:nvPr>
            <p:ph type="body" sz="quarter" idx="14"/>
          </p:nvPr>
        </p:nvSpPr>
        <p:spPr>
          <a:xfrm>
            <a:off x="4572000" y="1926000"/>
            <a:ext cx="3686400" cy="3888000"/>
          </a:xfrm>
        </p:spPr>
        <p:txBody>
          <a:bodyPr>
            <a:noAutofit/>
          </a:bodyPr>
          <a:lstStyle>
            <a:lvl1pPr>
              <a:defRPr sz="2000"/>
            </a:lvl1pPr>
            <a:lvl2pPr>
              <a:defRPr sz="2000"/>
            </a:lvl2pPr>
            <a:lvl3pPr>
              <a:defRPr sz="20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193168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24400" y="619200"/>
            <a:ext cx="7344000" cy="1224000"/>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824247" y="1926000"/>
            <a:ext cx="7344000" cy="3888000"/>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3099600" y="6462000"/>
            <a:ext cx="752320" cy="252000"/>
          </a:xfrm>
          <a:prstGeom prst="rect">
            <a:avLst/>
          </a:prstGeom>
        </p:spPr>
        <p:txBody>
          <a:bodyPr vert="horz" lIns="91440" tIns="45720" rIns="91440" bIns="45720" rtlCol="0" anchor="ctr"/>
          <a:lstStyle>
            <a:lvl1pPr algn="l">
              <a:defRPr sz="800" baseline="0">
                <a:solidFill>
                  <a:schemeClr val="tx1"/>
                </a:solidFill>
                <a:latin typeface="Arial" pitchFamily="34" charset="0"/>
                <a:cs typeface="Arial" pitchFamily="34" charset="0"/>
              </a:defRPr>
            </a:lvl1pPr>
          </a:lstStyle>
          <a:p>
            <a:fld id="{5B8BE423-1780-43BB-A8FE-3025F34AD1F8}" type="datetime1">
              <a:rPr lang="sv-SE" smtClean="0"/>
              <a:pPr/>
              <a:t>2018-03-26</a:t>
            </a:fld>
            <a:endParaRPr lang="sv-SE" dirty="0"/>
          </a:p>
        </p:txBody>
      </p:sp>
      <p:sp>
        <p:nvSpPr>
          <p:cNvPr id="5" name="Platshållare för sidfot 4"/>
          <p:cNvSpPr>
            <a:spLocks noGrp="1"/>
          </p:cNvSpPr>
          <p:nvPr>
            <p:ph type="ftr" sz="quarter" idx="3"/>
          </p:nvPr>
        </p:nvSpPr>
        <p:spPr>
          <a:xfrm>
            <a:off x="92990" y="6462000"/>
            <a:ext cx="3038850" cy="252000"/>
          </a:xfrm>
          <a:prstGeom prst="rect">
            <a:avLst/>
          </a:prstGeom>
        </p:spPr>
        <p:txBody>
          <a:bodyPr vert="horz" lIns="91440" tIns="45720" rIns="91440" bIns="45720" rtlCol="0" anchor="ctr"/>
          <a:lstStyle>
            <a:lvl1pPr algn="ctr">
              <a:defRPr sz="800" baseline="0">
                <a:solidFill>
                  <a:schemeClr val="tx1"/>
                </a:solidFill>
                <a:latin typeface="Arial" pitchFamily="34" charset="0"/>
                <a:cs typeface="Arial" pitchFamily="34" charset="0"/>
              </a:defRPr>
            </a:lvl1pPr>
          </a:lstStyle>
          <a:p>
            <a:pPr algn="l"/>
            <a:r>
              <a:rPr lang="sv-SE" dirty="0"/>
              <a:t>Naturvårdsverket | Swedish </a:t>
            </a:r>
            <a:r>
              <a:rPr lang="sv-SE" dirty="0" err="1"/>
              <a:t>Environmental</a:t>
            </a:r>
            <a:r>
              <a:rPr lang="sv-SE" dirty="0"/>
              <a:t> </a:t>
            </a:r>
            <a:r>
              <a:rPr lang="sv-SE" dirty="0" err="1"/>
              <a:t>Protection</a:t>
            </a:r>
            <a:r>
              <a:rPr lang="sv-SE" dirty="0"/>
              <a:t> Agency</a:t>
            </a:r>
          </a:p>
        </p:txBody>
      </p:sp>
      <p:sp>
        <p:nvSpPr>
          <p:cNvPr id="6" name="Platshållare för bildnummer 5"/>
          <p:cNvSpPr>
            <a:spLocks noGrp="1"/>
          </p:cNvSpPr>
          <p:nvPr>
            <p:ph type="sldNum" sz="quarter" idx="4"/>
          </p:nvPr>
        </p:nvSpPr>
        <p:spPr>
          <a:xfrm>
            <a:off x="3837600" y="6462000"/>
            <a:ext cx="360000" cy="252000"/>
          </a:xfrm>
          <a:prstGeom prst="rect">
            <a:avLst/>
          </a:prstGeom>
        </p:spPr>
        <p:txBody>
          <a:bodyPr vert="horz" lIns="91440" tIns="45720" rIns="91440" bIns="45720" rtlCol="0" anchor="ctr"/>
          <a:lstStyle>
            <a:lvl1pPr algn="r">
              <a:defRPr sz="800" baseline="0">
                <a:solidFill>
                  <a:schemeClr val="tx1"/>
                </a:solidFill>
                <a:latin typeface="Arial" pitchFamily="34" charset="0"/>
                <a:cs typeface="Arial" pitchFamily="34" charset="0"/>
              </a:defRPr>
            </a:lvl1pPr>
          </a:lstStyle>
          <a:p>
            <a:fld id="{1844E2AD-2CA4-4022-8F3B-D585D66E2E30}" type="slidenum">
              <a:rPr lang="sv-SE" smtClean="0"/>
              <a:pPr/>
              <a:t>‹#›</a:t>
            </a:fld>
            <a:endParaRPr lang="sv-SE" dirty="0"/>
          </a:p>
        </p:txBody>
      </p:sp>
      <p:pic>
        <p:nvPicPr>
          <p:cNvPr id="7" name="Picture 7" descr="NV_4F_PC"/>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237178" y="5930900"/>
            <a:ext cx="641350" cy="71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52029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50" r:id="rId4"/>
    <p:sldLayoutId id="2147483651" r:id="rId5"/>
    <p:sldLayoutId id="2147483679" r:id="rId6"/>
    <p:sldLayoutId id="2147483671" r:id="rId7"/>
    <p:sldLayoutId id="2147483678" r:id="rId8"/>
    <p:sldLayoutId id="2147483673" r:id="rId9"/>
    <p:sldLayoutId id="2147483674" r:id="rId10"/>
    <p:sldLayoutId id="2147483675" r:id="rId11"/>
    <p:sldLayoutId id="2147483676" r:id="rId12"/>
    <p:sldLayoutId id="2147483677" r:id="rId13"/>
    <p:sldLayoutId id="2147483656" r:id="rId14"/>
  </p:sldLayoutIdLst>
  <p:hf hdr="0"/>
  <p:txStyles>
    <p:titleStyle>
      <a:lvl1pPr algn="l" defTabSz="914400" rtl="0" eaLnBrk="1" latinLnBrk="0" hangingPunct="1">
        <a:spcBef>
          <a:spcPct val="0"/>
        </a:spcBef>
        <a:buNone/>
        <a:defRPr sz="3000" b="1" kern="1200">
          <a:solidFill>
            <a:srgbClr val="5F5F5F"/>
          </a:solidFill>
          <a:latin typeface="Arial" pitchFamily="34" charset="0"/>
          <a:ea typeface="+mj-ea"/>
          <a:cs typeface="Arial" pitchFamily="34" charset="0"/>
        </a:defRPr>
      </a:lvl1pPr>
    </p:titleStyle>
    <p:bodyStyle>
      <a:lvl1pPr marL="252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504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756000" indent="-252000" algn="l" defTabSz="914400" rtl="0" eaLnBrk="1" latinLnBrk="0" hangingPunct="1">
        <a:spcBef>
          <a:spcPct val="20000"/>
        </a:spcBef>
        <a:buFont typeface="Wingdings" pitchFamily="2" charset="2"/>
        <a:buChar char="§"/>
        <a:defRPr sz="2400" kern="1200">
          <a:solidFill>
            <a:schemeClr val="tx1"/>
          </a:solidFill>
          <a:latin typeface="Arial" pitchFamily="34" charset="0"/>
          <a:ea typeface="+mn-ea"/>
          <a:cs typeface="Arial" pitchFamily="34" charset="0"/>
        </a:defRPr>
      </a:lvl3pPr>
      <a:lvl4pPr marL="1008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4pPr>
      <a:lvl5pPr marL="1260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hyperlink" Target="http://www.naturvardsverket.se/luft" TargetMode="External"/><Relationship Id="rId4" Type="http://schemas.openxmlformats.org/officeDocument/2006/relationships/hyperlink" Target="mailto:Anna.forsgren@naturvardsverket.s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am3495wKa_E" TargetMode="External"/><Relationship Id="rId2" Type="http://schemas.openxmlformats.org/officeDocument/2006/relationships/hyperlink" Target="http://iccinet.org/sv/" TargetMode="External"/><Relationship Id="rId1" Type="http://schemas.openxmlformats.org/officeDocument/2006/relationships/slideLayout" Target="../slideLayouts/slideLayout4.xml"/><Relationship Id="rId5" Type="http://schemas.openxmlformats.org/officeDocument/2006/relationships/image" Target="../media/image7.emf"/><Relationship Id="rId4" Type="http://schemas.openxmlformats.org/officeDocument/2006/relationships/hyperlink" Target="http://www.naturvardsverket.se/vedeldn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0D0E04-B626-4A3E-B40B-E1EF928FB94F}"/>
              </a:ext>
            </a:extLst>
          </p:cNvPr>
          <p:cNvSpPr>
            <a:spLocks noGrp="1"/>
          </p:cNvSpPr>
          <p:nvPr>
            <p:ph type="title"/>
          </p:nvPr>
        </p:nvSpPr>
        <p:spPr>
          <a:xfrm>
            <a:off x="824400" y="619200"/>
            <a:ext cx="5619808" cy="1081608"/>
          </a:xfrm>
        </p:spPr>
        <p:txBody>
          <a:bodyPr/>
          <a:lstStyle/>
          <a:p>
            <a:r>
              <a:rPr lang="sv-SE" dirty="0"/>
              <a:t>Anmälningsplikt enligt 6 kap</a:t>
            </a:r>
            <a:br>
              <a:rPr lang="sv-SE" dirty="0"/>
            </a:br>
            <a:r>
              <a:rPr lang="sv-SE" dirty="0"/>
              <a:t>5 § PBF</a:t>
            </a:r>
          </a:p>
        </p:txBody>
      </p:sp>
      <p:sp>
        <p:nvSpPr>
          <p:cNvPr id="3" name="Platshållare för innehåll 2">
            <a:extLst>
              <a:ext uri="{FF2B5EF4-FFF2-40B4-BE49-F238E27FC236}">
                <a16:creationId xmlns:a16="http://schemas.microsoft.com/office/drawing/2014/main" id="{323CF838-C502-458F-A89E-74FD3EDF1354}"/>
              </a:ext>
            </a:extLst>
          </p:cNvPr>
          <p:cNvSpPr>
            <a:spLocks noGrp="1"/>
          </p:cNvSpPr>
          <p:nvPr>
            <p:ph idx="1"/>
          </p:nvPr>
        </p:nvSpPr>
        <p:spPr>
          <a:xfrm>
            <a:off x="824400" y="2031976"/>
            <a:ext cx="7344000" cy="4349352"/>
          </a:xfrm>
        </p:spPr>
        <p:txBody>
          <a:bodyPr/>
          <a:lstStyle/>
          <a:p>
            <a:pPr lvl="0"/>
            <a:r>
              <a:rPr lang="sv-SE" sz="1800" dirty="0"/>
              <a:t>Anmälningsplikt gäller till exempel vid nyinstallation eller väsentlig ändring (BFS 2012:12 VÄS 1) av en eldstad i en byggnad</a:t>
            </a:r>
          </a:p>
          <a:p>
            <a:pPr lvl="0"/>
            <a:r>
              <a:rPr lang="sv-SE" sz="1800" dirty="0"/>
              <a:t>Byte av befintlig fastbränslepanna eller rumsvärmare till likvärdig är  inte en väsentlig ändring och därför inte anmälningspliktig</a:t>
            </a:r>
          </a:p>
          <a:p>
            <a:pPr lvl="0"/>
            <a:r>
              <a:rPr lang="sv-SE" sz="1800" dirty="0"/>
              <a:t>Boverket har föreslagit (rapport 2017:32) att anmälningsplikten bör omfatta samtliga byten av eldstad. På så sätt skulle kommunen få kontroll över de byten som sker.</a:t>
            </a:r>
          </a:p>
          <a:p>
            <a:pPr lvl="0"/>
            <a:r>
              <a:rPr lang="sv-SE" sz="1800" dirty="0"/>
              <a:t>Boverket menar att ett sätt att indirekt förhindra att produkter från andrahandsmarknaden installeras kan vara krav på kontrollplan som visar att produkten lever upp till gällande lagstiftning. Eftersom dokumentation ofta saknas för produkter från andrahandsmarknaden skulle det i princip bli omöjligt att visa det. Detta förutsatt att anmälningsplikten också omfattar alla byten enligt punkten ovan. (se Boverket rapport 2017:32)</a:t>
            </a:r>
          </a:p>
        </p:txBody>
      </p:sp>
      <p:sp>
        <p:nvSpPr>
          <p:cNvPr id="4" name="Platshållare för datum 3">
            <a:extLst>
              <a:ext uri="{FF2B5EF4-FFF2-40B4-BE49-F238E27FC236}">
                <a16:creationId xmlns:a16="http://schemas.microsoft.com/office/drawing/2014/main" id="{F0405D14-D45C-4CF3-9F57-DA7BE5DD88D0}"/>
              </a:ext>
            </a:extLst>
          </p:cNvPr>
          <p:cNvSpPr>
            <a:spLocks noGrp="1"/>
          </p:cNvSpPr>
          <p:nvPr>
            <p:ph type="dt" sz="half" idx="10"/>
          </p:nvPr>
        </p:nvSpPr>
        <p:spPr/>
        <p:txBody>
          <a:bodyPr/>
          <a:lstStyle/>
          <a:p>
            <a:fld id="{31F8AAC4-2748-4E53-A84E-4A6AD65B6C1B}" type="datetime1">
              <a:rPr lang="sv-SE" smtClean="0"/>
              <a:t>2018-03-26</a:t>
            </a:fld>
            <a:endParaRPr lang="sv-SE" dirty="0"/>
          </a:p>
        </p:txBody>
      </p:sp>
      <p:sp>
        <p:nvSpPr>
          <p:cNvPr id="5" name="Platshållare för sidfot 4">
            <a:extLst>
              <a:ext uri="{FF2B5EF4-FFF2-40B4-BE49-F238E27FC236}">
                <a16:creationId xmlns:a16="http://schemas.microsoft.com/office/drawing/2014/main" id="{896C0380-734E-4482-9260-1BAF84B65B68}"/>
              </a:ext>
            </a:extLst>
          </p:cNvPr>
          <p:cNvSpPr>
            <a:spLocks noGrp="1"/>
          </p:cNvSpPr>
          <p:nvPr>
            <p:ph type="ftr" sz="quarter" idx="11"/>
          </p:nvPr>
        </p:nvSpPr>
        <p:spPr/>
        <p:txBody>
          <a:bodyPr/>
          <a:lstStyle/>
          <a:p>
            <a:pPr algn="l"/>
            <a:r>
              <a:rPr lang="sv-SE"/>
              <a:t>Naturvårdsverket | Swedish Environmental Protection Agency</a:t>
            </a:r>
            <a:endParaRPr lang="sv-SE" dirty="0"/>
          </a:p>
        </p:txBody>
      </p:sp>
      <p:sp>
        <p:nvSpPr>
          <p:cNvPr id="6" name="Platshållare för bildnummer 5">
            <a:extLst>
              <a:ext uri="{FF2B5EF4-FFF2-40B4-BE49-F238E27FC236}">
                <a16:creationId xmlns:a16="http://schemas.microsoft.com/office/drawing/2014/main" id="{5D5E8AC8-E733-45A9-B950-DA39081D6728}"/>
              </a:ext>
            </a:extLst>
          </p:cNvPr>
          <p:cNvSpPr>
            <a:spLocks noGrp="1"/>
          </p:cNvSpPr>
          <p:nvPr>
            <p:ph type="sldNum" sz="quarter" idx="12"/>
          </p:nvPr>
        </p:nvSpPr>
        <p:spPr/>
        <p:txBody>
          <a:bodyPr/>
          <a:lstStyle/>
          <a:p>
            <a:fld id="{1844E2AD-2CA4-4022-8F3B-D585D66E2E30}" type="slidenum">
              <a:rPr lang="sv-SE" smtClean="0"/>
              <a:pPr/>
              <a:t>1</a:t>
            </a:fld>
            <a:endParaRPr lang="sv-SE" dirty="0"/>
          </a:p>
        </p:txBody>
      </p:sp>
      <p:pic>
        <p:nvPicPr>
          <p:cNvPr id="8" name="Bildobjekt 7">
            <a:extLst>
              <a:ext uri="{FF2B5EF4-FFF2-40B4-BE49-F238E27FC236}">
                <a16:creationId xmlns:a16="http://schemas.microsoft.com/office/drawing/2014/main" id="{A895B5F4-1265-4470-A8C1-718EEA0ECB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0"/>
            <a:ext cx="2339752" cy="1988840"/>
          </a:xfrm>
          <a:prstGeom prst="rect">
            <a:avLst/>
          </a:prstGeom>
        </p:spPr>
      </p:pic>
    </p:spTree>
    <p:extLst>
      <p:ext uri="{BB962C8B-B14F-4D97-AF65-F5344CB8AC3E}">
        <p14:creationId xmlns:p14="http://schemas.microsoft.com/office/powerpoint/2010/main" val="2326629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a:t>Många anmälda kommuner</a:t>
            </a:r>
          </a:p>
        </p:txBody>
      </p:sp>
      <p:sp>
        <p:nvSpPr>
          <p:cNvPr id="4" name="Platshållare för datum 3"/>
          <p:cNvSpPr>
            <a:spLocks noGrp="1"/>
          </p:cNvSpPr>
          <p:nvPr>
            <p:ph type="dt" sz="half" idx="10"/>
          </p:nvPr>
        </p:nvSpPr>
        <p:spPr/>
        <p:txBody>
          <a:bodyPr/>
          <a:lstStyle/>
          <a:p>
            <a:fld id="{31F8AAC4-2748-4E53-A84E-4A6AD65B6C1B}" type="datetime1">
              <a:rPr lang="sv-SE" smtClean="0"/>
              <a:t>2018-03-26</a:t>
            </a:fld>
            <a:endParaRPr lang="sv-SE"/>
          </a:p>
        </p:txBody>
      </p:sp>
      <p:sp>
        <p:nvSpPr>
          <p:cNvPr id="5" name="Platshållare för sidfot 4"/>
          <p:cNvSpPr>
            <a:spLocks noGrp="1"/>
          </p:cNvSpPr>
          <p:nvPr>
            <p:ph type="ftr" sz="quarter" idx="11"/>
          </p:nvPr>
        </p:nvSpPr>
        <p:spPr/>
        <p:txBody>
          <a:bodyPr/>
          <a:lstStyle/>
          <a:p>
            <a:pPr algn="l"/>
            <a:r>
              <a:rPr lang="sv-SE"/>
              <a:t>Naturvårdsverket | Swedish Environmental Protection Agency</a:t>
            </a:r>
            <a:endParaRPr lang="sv-SE" dirty="0"/>
          </a:p>
        </p:txBody>
      </p:sp>
      <p:sp>
        <p:nvSpPr>
          <p:cNvPr id="6" name="Platshållare för bildnummer 5"/>
          <p:cNvSpPr>
            <a:spLocks noGrp="1"/>
          </p:cNvSpPr>
          <p:nvPr>
            <p:ph type="sldNum" sz="quarter" idx="12"/>
          </p:nvPr>
        </p:nvSpPr>
        <p:spPr/>
        <p:txBody>
          <a:bodyPr/>
          <a:lstStyle/>
          <a:p>
            <a:fld id="{1844E2AD-2CA4-4022-8F3B-D585D66E2E30}" type="slidenum">
              <a:rPr lang="sv-SE" smtClean="0"/>
              <a:t>10</a:t>
            </a:fld>
            <a:endParaRPr lang="sv-SE" dirty="0"/>
          </a:p>
        </p:txBody>
      </p:sp>
      <p:sp>
        <p:nvSpPr>
          <p:cNvPr id="12" name="Platshållare för innehåll 7"/>
          <p:cNvSpPr>
            <a:spLocks noGrp="1"/>
          </p:cNvSpPr>
          <p:nvPr>
            <p:ph idx="1"/>
          </p:nvPr>
        </p:nvSpPr>
        <p:spPr>
          <a:xfrm>
            <a:off x="824400" y="1926000"/>
            <a:ext cx="7344000" cy="3888000"/>
          </a:xfrm>
        </p:spPr>
        <p:txBody>
          <a:bodyPr/>
          <a:lstStyle/>
          <a:p>
            <a:pPr marL="0" indent="0">
              <a:buNone/>
            </a:pPr>
            <a:endParaRPr lang="sv-SE" dirty="0"/>
          </a:p>
          <a:p>
            <a:pPr marL="0" indent="0">
              <a:buNone/>
            </a:pPr>
            <a:endParaRPr lang="sv-SE" dirty="0"/>
          </a:p>
          <a:p>
            <a:pPr marL="504000" lvl="2" indent="0">
              <a:buNone/>
            </a:pPr>
            <a:endParaRPr lang="sv-SE" dirty="0"/>
          </a:p>
        </p:txBody>
      </p:sp>
      <p:pic>
        <p:nvPicPr>
          <p:cNvPr id="9" name="Bildobjek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203415"/>
            <a:ext cx="2400161" cy="516118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75523">
            <a:off x="1765997" y="2480479"/>
            <a:ext cx="1829283" cy="26070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09617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EF019D-5ADC-4247-B7D0-4044723F5754}"/>
              </a:ext>
            </a:extLst>
          </p:cNvPr>
          <p:cNvSpPr>
            <a:spLocks noGrp="1"/>
          </p:cNvSpPr>
          <p:nvPr>
            <p:ph type="title"/>
          </p:nvPr>
        </p:nvSpPr>
        <p:spPr/>
        <p:txBody>
          <a:bodyPr/>
          <a:lstStyle/>
          <a:p>
            <a:r>
              <a:rPr lang="sv-SE" dirty="0"/>
              <a:t>Regeringsuppdrag vedeldning</a:t>
            </a:r>
          </a:p>
        </p:txBody>
      </p:sp>
      <p:sp>
        <p:nvSpPr>
          <p:cNvPr id="3" name="Platshållare för innehåll 2">
            <a:extLst>
              <a:ext uri="{FF2B5EF4-FFF2-40B4-BE49-F238E27FC236}">
                <a16:creationId xmlns:a16="http://schemas.microsoft.com/office/drawing/2014/main" id="{34F5D6E4-761B-4B67-B5AC-3034E25EBD0C}"/>
              </a:ext>
            </a:extLst>
          </p:cNvPr>
          <p:cNvSpPr>
            <a:spLocks noGrp="1"/>
          </p:cNvSpPr>
          <p:nvPr>
            <p:ph idx="1"/>
          </p:nvPr>
        </p:nvSpPr>
        <p:spPr>
          <a:xfrm>
            <a:off x="824400" y="1268760"/>
            <a:ext cx="7344000" cy="4545240"/>
          </a:xfrm>
        </p:spPr>
        <p:txBody>
          <a:bodyPr/>
          <a:lstStyle/>
          <a:p>
            <a:pPr marL="0" indent="0">
              <a:buNone/>
            </a:pPr>
            <a:r>
              <a:rPr lang="sv-SE" dirty="0"/>
              <a:t>Naturvårdsverket ska, efter samråd med SMHI, kartlägga och analysera utsläpp från småskalig vedeldning. </a:t>
            </a:r>
          </a:p>
          <a:p>
            <a:r>
              <a:rPr lang="sv-SE" dirty="0"/>
              <a:t>Utsläppsminskningar som krävs för att nå Frisk luft</a:t>
            </a:r>
          </a:p>
          <a:p>
            <a:r>
              <a:rPr lang="sv-SE" dirty="0"/>
              <a:t>Behov av minskningar av utsläppen från vedeldning (även andra källor)</a:t>
            </a:r>
          </a:p>
          <a:p>
            <a:r>
              <a:rPr lang="sv-SE" dirty="0"/>
              <a:t>Etappmål för minskad påverkan från vedeldning</a:t>
            </a:r>
          </a:p>
          <a:p>
            <a:r>
              <a:rPr lang="sv-SE" dirty="0"/>
              <a:t>Ekonomiska styrmedel för ökad utbytestakt ex skrotningspremie</a:t>
            </a:r>
          </a:p>
          <a:p>
            <a:r>
              <a:rPr lang="sv-SE" dirty="0"/>
              <a:t>Redovisas den 15/2 2019</a:t>
            </a:r>
          </a:p>
        </p:txBody>
      </p:sp>
      <p:sp>
        <p:nvSpPr>
          <p:cNvPr id="4" name="Platshållare för datum 3">
            <a:extLst>
              <a:ext uri="{FF2B5EF4-FFF2-40B4-BE49-F238E27FC236}">
                <a16:creationId xmlns:a16="http://schemas.microsoft.com/office/drawing/2014/main" id="{288EC733-5ABB-4C30-8EB4-D4354F99410D}"/>
              </a:ext>
            </a:extLst>
          </p:cNvPr>
          <p:cNvSpPr>
            <a:spLocks noGrp="1"/>
          </p:cNvSpPr>
          <p:nvPr>
            <p:ph type="dt" sz="half" idx="10"/>
          </p:nvPr>
        </p:nvSpPr>
        <p:spPr/>
        <p:txBody>
          <a:bodyPr/>
          <a:lstStyle/>
          <a:p>
            <a:fld id="{31F8AAC4-2748-4E53-A84E-4A6AD65B6C1B}" type="datetime1">
              <a:rPr lang="sv-SE" smtClean="0"/>
              <a:t>2018-03-26</a:t>
            </a:fld>
            <a:endParaRPr lang="sv-SE" dirty="0"/>
          </a:p>
        </p:txBody>
      </p:sp>
      <p:sp>
        <p:nvSpPr>
          <p:cNvPr id="5" name="Platshållare för sidfot 4">
            <a:extLst>
              <a:ext uri="{FF2B5EF4-FFF2-40B4-BE49-F238E27FC236}">
                <a16:creationId xmlns:a16="http://schemas.microsoft.com/office/drawing/2014/main" id="{19C2DD27-5940-49AB-911C-C195F87DD722}"/>
              </a:ext>
            </a:extLst>
          </p:cNvPr>
          <p:cNvSpPr>
            <a:spLocks noGrp="1"/>
          </p:cNvSpPr>
          <p:nvPr>
            <p:ph type="ftr" sz="quarter" idx="11"/>
          </p:nvPr>
        </p:nvSpPr>
        <p:spPr/>
        <p:txBody>
          <a:bodyPr/>
          <a:lstStyle/>
          <a:p>
            <a:pPr algn="l"/>
            <a:r>
              <a:rPr lang="sv-SE"/>
              <a:t>Naturvårdsverket | Swedish Environmental Protection Agency</a:t>
            </a:r>
            <a:endParaRPr lang="sv-SE" dirty="0"/>
          </a:p>
        </p:txBody>
      </p:sp>
      <p:sp>
        <p:nvSpPr>
          <p:cNvPr id="6" name="Platshållare för bildnummer 5">
            <a:extLst>
              <a:ext uri="{FF2B5EF4-FFF2-40B4-BE49-F238E27FC236}">
                <a16:creationId xmlns:a16="http://schemas.microsoft.com/office/drawing/2014/main" id="{9A1C77EA-3560-4007-A5FE-B8DD3B5F0FC5}"/>
              </a:ext>
            </a:extLst>
          </p:cNvPr>
          <p:cNvSpPr>
            <a:spLocks noGrp="1"/>
          </p:cNvSpPr>
          <p:nvPr>
            <p:ph type="sldNum" sz="quarter" idx="12"/>
          </p:nvPr>
        </p:nvSpPr>
        <p:spPr/>
        <p:txBody>
          <a:bodyPr/>
          <a:lstStyle/>
          <a:p>
            <a:fld id="{1844E2AD-2CA4-4022-8F3B-D585D66E2E30}" type="slidenum">
              <a:rPr lang="sv-SE" smtClean="0"/>
              <a:pPr/>
              <a:t>11</a:t>
            </a:fld>
            <a:endParaRPr lang="sv-SE" dirty="0"/>
          </a:p>
        </p:txBody>
      </p:sp>
    </p:spTree>
    <p:extLst>
      <p:ext uri="{BB962C8B-B14F-4D97-AF65-F5344CB8AC3E}">
        <p14:creationId xmlns:p14="http://schemas.microsoft.com/office/powerpoint/2010/main" val="1734473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pPr algn="ctr"/>
            <a:r>
              <a:rPr lang="sv-SE" dirty="0"/>
              <a:t>Tack!</a:t>
            </a:r>
          </a:p>
        </p:txBody>
      </p:sp>
      <p:sp>
        <p:nvSpPr>
          <p:cNvPr id="4" name="Platshållare för datum 3"/>
          <p:cNvSpPr>
            <a:spLocks noGrp="1"/>
          </p:cNvSpPr>
          <p:nvPr>
            <p:ph type="dt" sz="half" idx="10"/>
          </p:nvPr>
        </p:nvSpPr>
        <p:spPr/>
        <p:txBody>
          <a:bodyPr/>
          <a:lstStyle/>
          <a:p>
            <a:fld id="{31F8AAC4-2748-4E53-A84E-4A6AD65B6C1B}" type="datetime1">
              <a:rPr lang="sv-SE" smtClean="0"/>
              <a:t>2018-03-26</a:t>
            </a:fld>
            <a:endParaRPr lang="sv-SE"/>
          </a:p>
        </p:txBody>
      </p:sp>
      <p:sp>
        <p:nvSpPr>
          <p:cNvPr id="5" name="Platshållare för sidfot 4"/>
          <p:cNvSpPr>
            <a:spLocks noGrp="1"/>
          </p:cNvSpPr>
          <p:nvPr>
            <p:ph type="ftr" sz="quarter" idx="11"/>
          </p:nvPr>
        </p:nvSpPr>
        <p:spPr/>
        <p:txBody>
          <a:bodyPr/>
          <a:lstStyle/>
          <a:p>
            <a:pPr algn="l"/>
            <a:r>
              <a:rPr lang="sv-SE"/>
              <a:t>Naturvårdsverket | Swedish Environmental Protection Agency</a:t>
            </a:r>
            <a:endParaRPr lang="sv-SE" dirty="0"/>
          </a:p>
        </p:txBody>
      </p:sp>
      <p:sp>
        <p:nvSpPr>
          <p:cNvPr id="6" name="Platshållare för bildnummer 5"/>
          <p:cNvSpPr>
            <a:spLocks noGrp="1"/>
          </p:cNvSpPr>
          <p:nvPr>
            <p:ph type="sldNum" sz="quarter" idx="12"/>
          </p:nvPr>
        </p:nvSpPr>
        <p:spPr/>
        <p:txBody>
          <a:bodyPr/>
          <a:lstStyle/>
          <a:p>
            <a:fld id="{1844E2AD-2CA4-4022-8F3B-D585D66E2E30}" type="slidenum">
              <a:rPr lang="sv-SE" smtClean="0"/>
              <a:t>12</a:t>
            </a:fld>
            <a:endParaRPr lang="sv-SE" dirty="0"/>
          </a:p>
        </p:txBody>
      </p:sp>
      <p:pic>
        <p:nvPicPr>
          <p:cNvPr id="8" name="Platshållare för innehåll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825" y="1367960"/>
            <a:ext cx="6480000" cy="3534545"/>
          </a:xfrm>
          <a:prstGeom prst="rect">
            <a:avLst/>
          </a:prstGeom>
        </p:spPr>
      </p:pic>
      <p:pic>
        <p:nvPicPr>
          <p:cNvPr id="5122" name="Picture 2" descr="http://www.sommieres.se/wp-content/uploads/2014/08/256px-Email_Shiny_Icon.svg_-150x15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5674" y="5051219"/>
            <a:ext cx="529593" cy="529593"/>
          </a:xfrm>
          <a:prstGeom prst="rect">
            <a:avLst/>
          </a:prstGeom>
          <a:noFill/>
          <a:extLst>
            <a:ext uri="{909E8E84-426E-40DD-AFC4-6F175D3DCCD1}">
              <a14:hiddenFill xmlns:a14="http://schemas.microsoft.com/office/drawing/2010/main">
                <a:solidFill>
                  <a:srgbClr val="FFFFFF"/>
                </a:solidFill>
              </a14:hiddenFill>
            </a:ext>
          </a:extLst>
        </p:spPr>
      </p:pic>
      <p:sp>
        <p:nvSpPr>
          <p:cNvPr id="14" name="Platshållare för innehåll 8"/>
          <p:cNvSpPr txBox="1">
            <a:spLocks/>
          </p:cNvSpPr>
          <p:nvPr/>
        </p:nvSpPr>
        <p:spPr>
          <a:xfrm>
            <a:off x="1715268" y="5085184"/>
            <a:ext cx="5148882" cy="495628"/>
          </a:xfrm>
          <a:prstGeom prst="rect">
            <a:avLst/>
          </a:prstGeom>
        </p:spPr>
        <p:txBody>
          <a:bodyPr/>
          <a:lstStyle>
            <a:lvl1pPr marL="252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504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756000" indent="-252000" algn="l" defTabSz="914400" rtl="0" eaLnBrk="1" latinLnBrk="0" hangingPunct="1">
              <a:spcBef>
                <a:spcPct val="20000"/>
              </a:spcBef>
              <a:buFont typeface="Wingdings" pitchFamily="2" charset="2"/>
              <a:buChar char="§"/>
              <a:defRPr sz="2400" kern="1200">
                <a:solidFill>
                  <a:schemeClr val="tx1"/>
                </a:solidFill>
                <a:latin typeface="Arial" pitchFamily="34" charset="0"/>
                <a:ea typeface="+mn-ea"/>
                <a:cs typeface="Arial" pitchFamily="34" charset="0"/>
              </a:defRPr>
            </a:lvl3pPr>
            <a:lvl4pPr marL="1008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4pPr>
            <a:lvl5pPr marL="1260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dirty="0">
                <a:latin typeface="Arial" charset="0"/>
                <a:cs typeface="Arial" charset="0"/>
                <a:hlinkClick r:id="rId4"/>
              </a:rPr>
              <a:t>anna.forsgren@naturvardsverket.se</a:t>
            </a:r>
            <a:r>
              <a:rPr lang="sv-SE" dirty="0">
                <a:latin typeface="Arial" charset="0"/>
                <a:cs typeface="Arial" charset="0"/>
              </a:rPr>
              <a:t> </a:t>
            </a:r>
            <a:br>
              <a:rPr lang="sv-SE" dirty="0">
                <a:latin typeface="Arial" charset="0"/>
                <a:cs typeface="Arial" charset="0"/>
              </a:rPr>
            </a:br>
            <a:endParaRPr lang="sv-SE" dirty="0">
              <a:latin typeface="Arial" charset="0"/>
              <a:cs typeface="Arial" charset="0"/>
            </a:endParaRPr>
          </a:p>
        </p:txBody>
      </p:sp>
      <p:sp>
        <p:nvSpPr>
          <p:cNvPr id="15" name="Platshållare för innehåll 8"/>
          <p:cNvSpPr txBox="1">
            <a:spLocks/>
          </p:cNvSpPr>
          <p:nvPr/>
        </p:nvSpPr>
        <p:spPr>
          <a:xfrm>
            <a:off x="3051899" y="5731783"/>
            <a:ext cx="3812251" cy="495628"/>
          </a:xfrm>
          <a:prstGeom prst="rect">
            <a:avLst/>
          </a:prstGeom>
        </p:spPr>
        <p:txBody>
          <a:bodyPr/>
          <a:lstStyle>
            <a:lvl1pPr marL="252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504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756000" indent="-252000" algn="l" defTabSz="914400" rtl="0" eaLnBrk="1" latinLnBrk="0" hangingPunct="1">
              <a:spcBef>
                <a:spcPct val="20000"/>
              </a:spcBef>
              <a:buFont typeface="Wingdings" pitchFamily="2" charset="2"/>
              <a:buChar char="§"/>
              <a:defRPr sz="2400" kern="1200">
                <a:solidFill>
                  <a:schemeClr val="tx1"/>
                </a:solidFill>
                <a:latin typeface="Arial" pitchFamily="34" charset="0"/>
                <a:ea typeface="+mn-ea"/>
                <a:cs typeface="Arial" pitchFamily="34" charset="0"/>
              </a:defRPr>
            </a:lvl3pPr>
            <a:lvl4pPr marL="1008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4pPr>
            <a:lvl5pPr marL="1260000" indent="-252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dirty="0">
                <a:latin typeface="Arial" charset="0"/>
                <a:cs typeface="Arial" charset="0"/>
                <a:hlinkClick r:id="rId5"/>
              </a:rPr>
              <a:t>naturvardsverket.se/luft</a:t>
            </a:r>
            <a:br>
              <a:rPr lang="sv-SE" dirty="0">
                <a:latin typeface="Arial" charset="0"/>
                <a:cs typeface="Arial" charset="0"/>
              </a:rPr>
            </a:br>
            <a:endParaRPr lang="sv-SE" dirty="0">
              <a:latin typeface="Arial" charset="0"/>
              <a:cs typeface="Arial" charset="0"/>
            </a:endParaRPr>
          </a:p>
        </p:txBody>
      </p:sp>
      <p:pic>
        <p:nvPicPr>
          <p:cNvPr id="16" name="Picture 10" descr="Bildresultat för internet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2307" y="5697818"/>
            <a:ext cx="529593" cy="529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996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DCC460-BBC1-4CF2-9A3A-5BA538F2BD04}"/>
              </a:ext>
            </a:extLst>
          </p:cNvPr>
          <p:cNvSpPr>
            <a:spLocks noGrp="1"/>
          </p:cNvSpPr>
          <p:nvPr>
            <p:ph type="title"/>
          </p:nvPr>
        </p:nvSpPr>
        <p:spPr>
          <a:xfrm>
            <a:off x="824400" y="619200"/>
            <a:ext cx="7344000" cy="721568"/>
          </a:xfrm>
        </p:spPr>
        <p:txBody>
          <a:bodyPr/>
          <a:lstStyle/>
          <a:p>
            <a:r>
              <a:rPr lang="sv-SE" dirty="0"/>
              <a:t>Försäljning av byggprodukter</a:t>
            </a:r>
            <a:br>
              <a:rPr lang="sv-SE" dirty="0"/>
            </a:br>
            <a:endParaRPr lang="sv-SE" dirty="0"/>
          </a:p>
        </p:txBody>
      </p:sp>
      <p:sp>
        <p:nvSpPr>
          <p:cNvPr id="3" name="Platshållare för innehåll 2">
            <a:extLst>
              <a:ext uri="{FF2B5EF4-FFF2-40B4-BE49-F238E27FC236}">
                <a16:creationId xmlns:a16="http://schemas.microsoft.com/office/drawing/2014/main" id="{9FF55D67-1CC0-468D-AC48-7F2586AC2198}"/>
              </a:ext>
            </a:extLst>
          </p:cNvPr>
          <p:cNvSpPr>
            <a:spLocks noGrp="1"/>
          </p:cNvSpPr>
          <p:nvPr>
            <p:ph idx="1"/>
          </p:nvPr>
        </p:nvSpPr>
        <p:spPr>
          <a:xfrm>
            <a:off x="824400" y="1556792"/>
            <a:ext cx="7344000" cy="4464496"/>
          </a:xfrm>
        </p:spPr>
        <p:txBody>
          <a:bodyPr/>
          <a:lstStyle/>
          <a:p>
            <a:pPr lvl="0"/>
            <a:r>
              <a:rPr lang="sv-SE" sz="1800" dirty="0"/>
              <a:t>Rumsvärmare omfattas av byggproduktförordningen och ska CE-märkas med verkningsgrad och CO-utsläpp. </a:t>
            </a:r>
          </a:p>
          <a:p>
            <a:pPr lvl="0"/>
            <a:r>
              <a:rPr lang="sv-SE" sz="1800" dirty="0"/>
              <a:t>Fastbränslepannor omfattas av byggproduktförordningen och får säljas om användningen av dem lever upp till kraven enligt PBL.</a:t>
            </a:r>
          </a:p>
          <a:p>
            <a:pPr lvl="0"/>
            <a:r>
              <a:rPr lang="sv-SE" sz="1800" dirty="0"/>
              <a:t>Det går inte att förutsätta att de pannor och rumsvärmare som finns på marknaden idag uppfyller gällande krav (enligt PBL) och därmed får installeras. Ansvaret ligger på byggherren.</a:t>
            </a:r>
          </a:p>
          <a:p>
            <a:pPr lvl="0"/>
            <a:r>
              <a:rPr lang="sv-SE" sz="1800" dirty="0"/>
              <a:t>I praktiken finns idag ingen kontroll av produkter på marknaden</a:t>
            </a:r>
          </a:p>
          <a:p>
            <a:pPr lvl="0"/>
            <a:r>
              <a:rPr lang="sv-SE" sz="1800" dirty="0"/>
              <a:t>Ekodesignförordningen, som gäller från 2020 för pannor och från 2022 för rumsvärmare, reglerar utsläpp och verkningsgrad på fastbränsleanordningar som sätts på marknaden.</a:t>
            </a:r>
          </a:p>
          <a:p>
            <a:pPr lvl="0"/>
            <a:r>
              <a:rPr lang="sv-SE" sz="1800" dirty="0"/>
              <a:t>Beroende på hur PBL kommer att ändras i samband med att Ekodesign träder ikraft kommer andrahandsmarknaden att vara oreglerad.</a:t>
            </a:r>
          </a:p>
          <a:p>
            <a:endParaRPr lang="sv-SE" dirty="0"/>
          </a:p>
        </p:txBody>
      </p:sp>
      <p:sp>
        <p:nvSpPr>
          <p:cNvPr id="4" name="Platshållare för datum 3">
            <a:extLst>
              <a:ext uri="{FF2B5EF4-FFF2-40B4-BE49-F238E27FC236}">
                <a16:creationId xmlns:a16="http://schemas.microsoft.com/office/drawing/2014/main" id="{E0CE999A-15E3-495A-A3C5-35368E20550B}"/>
              </a:ext>
            </a:extLst>
          </p:cNvPr>
          <p:cNvSpPr>
            <a:spLocks noGrp="1"/>
          </p:cNvSpPr>
          <p:nvPr>
            <p:ph type="dt" sz="half" idx="10"/>
          </p:nvPr>
        </p:nvSpPr>
        <p:spPr/>
        <p:txBody>
          <a:bodyPr/>
          <a:lstStyle/>
          <a:p>
            <a:fld id="{31F8AAC4-2748-4E53-A84E-4A6AD65B6C1B}" type="datetime1">
              <a:rPr lang="sv-SE" smtClean="0"/>
              <a:t>2018-03-26</a:t>
            </a:fld>
            <a:endParaRPr lang="sv-SE" dirty="0"/>
          </a:p>
        </p:txBody>
      </p:sp>
      <p:sp>
        <p:nvSpPr>
          <p:cNvPr id="5" name="Platshållare för sidfot 4">
            <a:extLst>
              <a:ext uri="{FF2B5EF4-FFF2-40B4-BE49-F238E27FC236}">
                <a16:creationId xmlns:a16="http://schemas.microsoft.com/office/drawing/2014/main" id="{8538BB75-70A4-4162-9967-E7AD7C58B9C7}"/>
              </a:ext>
            </a:extLst>
          </p:cNvPr>
          <p:cNvSpPr>
            <a:spLocks noGrp="1"/>
          </p:cNvSpPr>
          <p:nvPr>
            <p:ph type="ftr" sz="quarter" idx="11"/>
          </p:nvPr>
        </p:nvSpPr>
        <p:spPr/>
        <p:txBody>
          <a:bodyPr/>
          <a:lstStyle/>
          <a:p>
            <a:pPr algn="l"/>
            <a:r>
              <a:rPr lang="sv-SE"/>
              <a:t>Naturvårdsverket | Swedish Environmental Protection Agency</a:t>
            </a:r>
            <a:endParaRPr lang="sv-SE" dirty="0"/>
          </a:p>
        </p:txBody>
      </p:sp>
      <p:sp>
        <p:nvSpPr>
          <p:cNvPr id="6" name="Platshållare för bildnummer 5">
            <a:extLst>
              <a:ext uri="{FF2B5EF4-FFF2-40B4-BE49-F238E27FC236}">
                <a16:creationId xmlns:a16="http://schemas.microsoft.com/office/drawing/2014/main" id="{AF776397-FB46-4525-BE83-5D188F9AEEA6}"/>
              </a:ext>
            </a:extLst>
          </p:cNvPr>
          <p:cNvSpPr>
            <a:spLocks noGrp="1"/>
          </p:cNvSpPr>
          <p:nvPr>
            <p:ph type="sldNum" sz="quarter" idx="12"/>
          </p:nvPr>
        </p:nvSpPr>
        <p:spPr/>
        <p:txBody>
          <a:bodyPr/>
          <a:lstStyle/>
          <a:p>
            <a:fld id="{1844E2AD-2CA4-4022-8F3B-D585D66E2E30}" type="slidenum">
              <a:rPr lang="sv-SE" smtClean="0"/>
              <a:pPr/>
              <a:t>2</a:t>
            </a:fld>
            <a:endParaRPr lang="sv-SE" dirty="0"/>
          </a:p>
        </p:txBody>
      </p:sp>
      <p:pic>
        <p:nvPicPr>
          <p:cNvPr id="8" name="Bildobjekt 7">
            <a:extLst>
              <a:ext uri="{FF2B5EF4-FFF2-40B4-BE49-F238E27FC236}">
                <a16:creationId xmlns:a16="http://schemas.microsoft.com/office/drawing/2014/main" id="{E0F5F5B2-B0B6-457B-BED9-4A72550941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188640"/>
            <a:ext cx="1656184" cy="1368152"/>
          </a:xfrm>
          <a:prstGeom prst="rect">
            <a:avLst/>
          </a:prstGeom>
        </p:spPr>
      </p:pic>
    </p:spTree>
    <p:extLst>
      <p:ext uri="{BB962C8B-B14F-4D97-AF65-F5344CB8AC3E}">
        <p14:creationId xmlns:p14="http://schemas.microsoft.com/office/powerpoint/2010/main" val="2466263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3E9366-BAC9-4B06-800E-763C468E0A1A}"/>
              </a:ext>
            </a:extLst>
          </p:cNvPr>
          <p:cNvSpPr>
            <a:spLocks noGrp="1"/>
          </p:cNvSpPr>
          <p:nvPr>
            <p:ph type="title"/>
          </p:nvPr>
        </p:nvSpPr>
        <p:spPr/>
        <p:txBody>
          <a:bodyPr/>
          <a:lstStyle/>
          <a:p>
            <a:r>
              <a:rPr lang="sv-SE" dirty="0"/>
              <a:t>Kraven på fastbränslepannor från 2020 enligt Ekodesign</a:t>
            </a:r>
          </a:p>
        </p:txBody>
      </p:sp>
      <p:graphicFrame>
        <p:nvGraphicFramePr>
          <p:cNvPr id="11" name="Platshållare för innehåll 10">
            <a:extLst>
              <a:ext uri="{FF2B5EF4-FFF2-40B4-BE49-F238E27FC236}">
                <a16:creationId xmlns:a16="http://schemas.microsoft.com/office/drawing/2014/main" id="{61AA8FFA-AFA9-4471-8C49-909C5D1B7FB8}"/>
              </a:ext>
            </a:extLst>
          </p:cNvPr>
          <p:cNvGraphicFramePr>
            <a:graphicFrameLocks noGrp="1"/>
          </p:cNvGraphicFramePr>
          <p:nvPr>
            <p:ph idx="1"/>
            <p:extLst>
              <p:ext uri="{D42A27DB-BD31-4B8C-83A1-F6EECF244321}">
                <p14:modId xmlns:p14="http://schemas.microsoft.com/office/powerpoint/2010/main" val="3809248135"/>
              </p:ext>
            </p:extLst>
          </p:nvPr>
        </p:nvGraphicFramePr>
        <p:xfrm>
          <a:off x="1331641" y="2060848"/>
          <a:ext cx="5635898" cy="2646885"/>
        </p:xfrm>
        <a:graphic>
          <a:graphicData uri="http://schemas.openxmlformats.org/drawingml/2006/table">
            <a:tbl>
              <a:tblPr firstRow="1" firstCol="1" bandRow="1"/>
              <a:tblGrid>
                <a:gridCol w="2817587">
                  <a:extLst>
                    <a:ext uri="{9D8B030D-6E8A-4147-A177-3AD203B41FA5}">
                      <a16:colId xmlns:a16="http://schemas.microsoft.com/office/drawing/2014/main" val="2297850185"/>
                    </a:ext>
                  </a:extLst>
                </a:gridCol>
                <a:gridCol w="2818311">
                  <a:extLst>
                    <a:ext uri="{9D8B030D-6E8A-4147-A177-3AD203B41FA5}">
                      <a16:colId xmlns:a16="http://schemas.microsoft.com/office/drawing/2014/main" val="2569792645"/>
                    </a:ext>
                  </a:extLst>
                </a:gridCol>
              </a:tblGrid>
              <a:tr h="529377">
                <a:tc>
                  <a:txBody>
                    <a:bodyPr/>
                    <a:lstStyle/>
                    <a:p>
                      <a:pPr>
                        <a:spcAft>
                          <a:spcPts val="1450"/>
                        </a:spcAft>
                      </a:pPr>
                      <a:r>
                        <a:rPr lang="sv-SE" sz="1100">
                          <a:solidFill>
                            <a:srgbClr val="000000"/>
                          </a:solidFill>
                          <a:effectLst/>
                          <a:latin typeface="Times New Roman" panose="02020603050405020304" pitchFamily="18" charset="0"/>
                          <a:ea typeface="Calibri" panose="020F0502020204030204" pitchFamily="34" charset="0"/>
                        </a:rPr>
                        <a:t>Energieffektivitet</a:t>
                      </a:r>
                      <a:endParaRPr lang="sv-SE" sz="1200">
                        <a:solidFill>
                          <a:srgbClr val="00000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1450"/>
                        </a:spcAft>
                      </a:pPr>
                      <a:r>
                        <a:rPr lang="sv-SE" sz="1100">
                          <a:solidFill>
                            <a:srgbClr val="000000"/>
                          </a:solidFill>
                          <a:effectLst/>
                          <a:latin typeface="Times New Roman" panose="02020603050405020304" pitchFamily="18" charset="0"/>
                          <a:ea typeface="Calibri" panose="020F0502020204030204" pitchFamily="34" charset="0"/>
                        </a:rPr>
                        <a:t>77% för pannor &gt; 20kW</a:t>
                      </a:r>
                      <a:br>
                        <a:rPr lang="sv-SE" sz="1100">
                          <a:solidFill>
                            <a:srgbClr val="000000"/>
                          </a:solidFill>
                          <a:effectLst/>
                          <a:latin typeface="Times New Roman" panose="02020603050405020304" pitchFamily="18" charset="0"/>
                          <a:ea typeface="Calibri" panose="020F0502020204030204" pitchFamily="34" charset="0"/>
                        </a:rPr>
                      </a:br>
                      <a:r>
                        <a:rPr lang="sv-SE" sz="1100">
                          <a:solidFill>
                            <a:srgbClr val="000000"/>
                          </a:solidFill>
                          <a:effectLst/>
                          <a:latin typeface="Times New Roman" panose="02020603050405020304" pitchFamily="18" charset="0"/>
                          <a:ea typeface="Calibri" panose="020F0502020204030204" pitchFamily="34" charset="0"/>
                        </a:rPr>
                        <a:t>75% för pannor &lt; 20kW</a:t>
                      </a:r>
                      <a:endParaRPr lang="sv-SE" sz="1200">
                        <a:solidFill>
                          <a:srgbClr val="00000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5396319"/>
                  </a:ext>
                </a:extLst>
              </a:tr>
              <a:tr h="529377">
                <a:tc>
                  <a:txBody>
                    <a:bodyPr/>
                    <a:lstStyle/>
                    <a:p>
                      <a:pPr>
                        <a:spcAft>
                          <a:spcPts val="1450"/>
                        </a:spcAft>
                      </a:pPr>
                      <a:r>
                        <a:rPr lang="sv-SE" sz="1100">
                          <a:solidFill>
                            <a:schemeClr val="bg1">
                              <a:lumMod val="75000"/>
                            </a:schemeClr>
                          </a:solidFill>
                          <a:effectLst/>
                          <a:latin typeface="Times New Roman" panose="02020603050405020304" pitchFamily="18" charset="0"/>
                          <a:ea typeface="Calibri" panose="020F0502020204030204" pitchFamily="34" charset="0"/>
                        </a:rPr>
                        <a:t>Partiklar</a:t>
                      </a:r>
                      <a:endParaRPr lang="sv-SE" sz="1200">
                        <a:solidFill>
                          <a:schemeClr val="bg1">
                            <a:lumMod val="75000"/>
                          </a:schemeClr>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1450"/>
                        </a:spcAft>
                      </a:pPr>
                      <a:r>
                        <a:rPr lang="sv-SE" sz="1100">
                          <a:solidFill>
                            <a:schemeClr val="bg1">
                              <a:lumMod val="75000"/>
                            </a:schemeClr>
                          </a:solidFill>
                          <a:effectLst/>
                          <a:latin typeface="Times New Roman" panose="02020603050405020304" pitchFamily="18" charset="0"/>
                          <a:ea typeface="Calibri" panose="020F0502020204030204" pitchFamily="34" charset="0"/>
                        </a:rPr>
                        <a:t>Automatiskt matade: 40 mg/m3</a:t>
                      </a:r>
                      <a:br>
                        <a:rPr lang="sv-SE" sz="1100">
                          <a:solidFill>
                            <a:schemeClr val="bg1">
                              <a:lumMod val="75000"/>
                            </a:schemeClr>
                          </a:solidFill>
                          <a:effectLst/>
                          <a:latin typeface="Times New Roman" panose="02020603050405020304" pitchFamily="18" charset="0"/>
                          <a:ea typeface="Calibri" panose="020F0502020204030204" pitchFamily="34" charset="0"/>
                        </a:rPr>
                      </a:br>
                      <a:r>
                        <a:rPr lang="sv-SE" sz="1100">
                          <a:solidFill>
                            <a:schemeClr val="bg1">
                              <a:lumMod val="75000"/>
                            </a:schemeClr>
                          </a:solidFill>
                          <a:effectLst/>
                          <a:latin typeface="Times New Roman" panose="02020603050405020304" pitchFamily="18" charset="0"/>
                          <a:ea typeface="Calibri" panose="020F0502020204030204" pitchFamily="34" charset="0"/>
                        </a:rPr>
                        <a:t>Manuellt matade: 60 mg/m3</a:t>
                      </a:r>
                      <a:endParaRPr lang="sv-SE" sz="1200">
                        <a:solidFill>
                          <a:schemeClr val="bg1">
                            <a:lumMod val="75000"/>
                          </a:schemeClr>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5322007"/>
                  </a:ext>
                </a:extLst>
              </a:tr>
              <a:tr h="529377">
                <a:tc>
                  <a:txBody>
                    <a:bodyPr/>
                    <a:lstStyle/>
                    <a:p>
                      <a:pPr>
                        <a:spcAft>
                          <a:spcPts val="1450"/>
                        </a:spcAft>
                      </a:pPr>
                      <a:r>
                        <a:rPr lang="sv-SE" sz="1100">
                          <a:solidFill>
                            <a:schemeClr val="bg1">
                              <a:lumMod val="75000"/>
                            </a:schemeClr>
                          </a:solidFill>
                          <a:effectLst/>
                          <a:latin typeface="Times New Roman" panose="02020603050405020304" pitchFamily="18" charset="0"/>
                          <a:ea typeface="Calibri" panose="020F0502020204030204" pitchFamily="34" charset="0"/>
                        </a:rPr>
                        <a:t>OGC (Gasformiga organiska ämnen)</a:t>
                      </a:r>
                      <a:endParaRPr lang="sv-SE" sz="1200">
                        <a:solidFill>
                          <a:schemeClr val="bg1">
                            <a:lumMod val="75000"/>
                          </a:schemeClr>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1450"/>
                        </a:spcAft>
                      </a:pPr>
                      <a:r>
                        <a:rPr lang="sv-SE" sz="1100">
                          <a:solidFill>
                            <a:schemeClr val="bg1">
                              <a:lumMod val="75000"/>
                            </a:schemeClr>
                          </a:solidFill>
                          <a:effectLst/>
                          <a:latin typeface="Times New Roman" panose="02020603050405020304" pitchFamily="18" charset="0"/>
                          <a:ea typeface="Calibri" panose="020F0502020204030204" pitchFamily="34" charset="0"/>
                        </a:rPr>
                        <a:t>Automatiskt matade: 20 mg/m3</a:t>
                      </a:r>
                      <a:br>
                        <a:rPr lang="sv-SE" sz="1100">
                          <a:solidFill>
                            <a:schemeClr val="bg1">
                              <a:lumMod val="75000"/>
                            </a:schemeClr>
                          </a:solidFill>
                          <a:effectLst/>
                          <a:latin typeface="Times New Roman" panose="02020603050405020304" pitchFamily="18" charset="0"/>
                          <a:ea typeface="Calibri" panose="020F0502020204030204" pitchFamily="34" charset="0"/>
                        </a:rPr>
                      </a:br>
                      <a:r>
                        <a:rPr lang="sv-SE" sz="1100">
                          <a:solidFill>
                            <a:schemeClr val="bg1">
                              <a:lumMod val="75000"/>
                            </a:schemeClr>
                          </a:solidFill>
                          <a:effectLst/>
                          <a:latin typeface="Times New Roman" panose="02020603050405020304" pitchFamily="18" charset="0"/>
                          <a:ea typeface="Calibri" panose="020F0502020204030204" pitchFamily="34" charset="0"/>
                        </a:rPr>
                        <a:t>Manuellt matade: 30 mg/m3</a:t>
                      </a:r>
                      <a:endParaRPr lang="sv-SE" sz="1200">
                        <a:solidFill>
                          <a:schemeClr val="bg1">
                            <a:lumMod val="75000"/>
                          </a:schemeClr>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7289086"/>
                  </a:ext>
                </a:extLst>
              </a:tr>
              <a:tr h="529377">
                <a:tc>
                  <a:txBody>
                    <a:bodyPr/>
                    <a:lstStyle/>
                    <a:p>
                      <a:pPr>
                        <a:spcAft>
                          <a:spcPts val="1450"/>
                        </a:spcAft>
                      </a:pPr>
                      <a:r>
                        <a:rPr lang="sv-SE" sz="1100">
                          <a:solidFill>
                            <a:schemeClr val="bg1">
                              <a:lumMod val="75000"/>
                            </a:schemeClr>
                          </a:solidFill>
                          <a:effectLst/>
                          <a:latin typeface="Times New Roman" panose="02020603050405020304" pitchFamily="18" charset="0"/>
                          <a:ea typeface="Calibri" panose="020F0502020204030204" pitchFamily="34" charset="0"/>
                        </a:rPr>
                        <a:t>CO (kolmonoxid)</a:t>
                      </a:r>
                      <a:endParaRPr lang="sv-SE" sz="1200">
                        <a:solidFill>
                          <a:schemeClr val="bg1">
                            <a:lumMod val="75000"/>
                          </a:schemeClr>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1450"/>
                        </a:spcAft>
                      </a:pPr>
                      <a:r>
                        <a:rPr lang="sv-SE" sz="1100" dirty="0">
                          <a:solidFill>
                            <a:schemeClr val="bg1">
                              <a:lumMod val="75000"/>
                            </a:schemeClr>
                          </a:solidFill>
                          <a:effectLst/>
                          <a:latin typeface="Times New Roman" panose="02020603050405020304" pitchFamily="18" charset="0"/>
                          <a:ea typeface="Calibri" panose="020F0502020204030204" pitchFamily="34" charset="0"/>
                        </a:rPr>
                        <a:t>Automatiskt matade: 500 mg/m3</a:t>
                      </a:r>
                      <a:br>
                        <a:rPr lang="sv-SE" sz="1100" dirty="0">
                          <a:solidFill>
                            <a:schemeClr val="bg1">
                              <a:lumMod val="75000"/>
                            </a:schemeClr>
                          </a:solidFill>
                          <a:effectLst/>
                          <a:latin typeface="Times New Roman" panose="02020603050405020304" pitchFamily="18" charset="0"/>
                          <a:ea typeface="Calibri" panose="020F0502020204030204" pitchFamily="34" charset="0"/>
                        </a:rPr>
                      </a:br>
                      <a:r>
                        <a:rPr lang="sv-SE" sz="1100" dirty="0">
                          <a:solidFill>
                            <a:schemeClr val="bg1">
                              <a:lumMod val="75000"/>
                            </a:schemeClr>
                          </a:solidFill>
                          <a:effectLst/>
                          <a:latin typeface="Times New Roman" panose="02020603050405020304" pitchFamily="18" charset="0"/>
                          <a:ea typeface="Calibri" panose="020F0502020204030204" pitchFamily="34" charset="0"/>
                        </a:rPr>
                        <a:t>Manuellt matade: 700 mg/m3</a:t>
                      </a:r>
                      <a:endParaRPr lang="sv-SE" sz="1200" dirty="0">
                        <a:solidFill>
                          <a:schemeClr val="bg1">
                            <a:lumMod val="75000"/>
                          </a:schemeClr>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1608433"/>
                  </a:ext>
                </a:extLst>
              </a:tr>
              <a:tr h="529377">
                <a:tc>
                  <a:txBody>
                    <a:bodyPr/>
                    <a:lstStyle/>
                    <a:p>
                      <a:pPr>
                        <a:spcAft>
                          <a:spcPts val="1450"/>
                        </a:spcAft>
                      </a:pPr>
                      <a:r>
                        <a:rPr lang="sv-SE" sz="1100">
                          <a:solidFill>
                            <a:srgbClr val="000000"/>
                          </a:solidFill>
                          <a:effectLst/>
                          <a:latin typeface="Times New Roman" panose="02020603050405020304" pitchFamily="18" charset="0"/>
                          <a:ea typeface="Calibri" panose="020F0502020204030204" pitchFamily="34" charset="0"/>
                        </a:rPr>
                        <a:t>Kväveoxider (NOX)</a:t>
                      </a:r>
                      <a:endParaRPr lang="sv-SE" sz="1200">
                        <a:solidFill>
                          <a:srgbClr val="00000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1450"/>
                        </a:spcAft>
                      </a:pPr>
                      <a:r>
                        <a:rPr lang="sv-SE" sz="1100" dirty="0">
                          <a:solidFill>
                            <a:srgbClr val="000000"/>
                          </a:solidFill>
                          <a:effectLst/>
                          <a:latin typeface="Times New Roman" panose="02020603050405020304" pitchFamily="18" charset="0"/>
                          <a:ea typeface="Calibri" panose="020F0502020204030204" pitchFamily="34" charset="0"/>
                        </a:rPr>
                        <a:t>Biobränsle: 200 mg/m3</a:t>
                      </a:r>
                      <a:br>
                        <a:rPr lang="sv-SE" sz="1100" dirty="0">
                          <a:solidFill>
                            <a:srgbClr val="000000"/>
                          </a:solidFill>
                          <a:effectLst/>
                          <a:latin typeface="Times New Roman" panose="02020603050405020304" pitchFamily="18" charset="0"/>
                          <a:ea typeface="Calibri" panose="020F0502020204030204" pitchFamily="34" charset="0"/>
                        </a:rPr>
                      </a:br>
                      <a:r>
                        <a:rPr lang="sv-SE" sz="1100" dirty="0">
                          <a:solidFill>
                            <a:srgbClr val="000000"/>
                          </a:solidFill>
                          <a:effectLst/>
                          <a:latin typeface="Times New Roman" panose="02020603050405020304" pitchFamily="18" charset="0"/>
                          <a:ea typeface="Calibri" panose="020F0502020204030204" pitchFamily="34" charset="0"/>
                        </a:rPr>
                        <a:t>Fossila bränslen: 350 mg/m3</a:t>
                      </a:r>
                      <a:endParaRPr lang="sv-SE"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8390594"/>
                  </a:ext>
                </a:extLst>
              </a:tr>
            </a:tbl>
          </a:graphicData>
        </a:graphic>
      </p:graphicFrame>
      <p:sp>
        <p:nvSpPr>
          <p:cNvPr id="4" name="Platshållare för datum 3">
            <a:extLst>
              <a:ext uri="{FF2B5EF4-FFF2-40B4-BE49-F238E27FC236}">
                <a16:creationId xmlns:a16="http://schemas.microsoft.com/office/drawing/2014/main" id="{42342862-7151-49A3-9040-8B4A1D1AA806}"/>
              </a:ext>
            </a:extLst>
          </p:cNvPr>
          <p:cNvSpPr>
            <a:spLocks noGrp="1"/>
          </p:cNvSpPr>
          <p:nvPr>
            <p:ph type="dt" sz="half" idx="10"/>
          </p:nvPr>
        </p:nvSpPr>
        <p:spPr/>
        <p:txBody>
          <a:bodyPr/>
          <a:lstStyle/>
          <a:p>
            <a:fld id="{31F8AAC4-2748-4E53-A84E-4A6AD65B6C1B}" type="datetime1">
              <a:rPr lang="sv-SE" smtClean="0"/>
              <a:t>2018-03-26</a:t>
            </a:fld>
            <a:endParaRPr lang="sv-SE" dirty="0"/>
          </a:p>
        </p:txBody>
      </p:sp>
      <p:sp>
        <p:nvSpPr>
          <p:cNvPr id="5" name="Platshållare för sidfot 4">
            <a:extLst>
              <a:ext uri="{FF2B5EF4-FFF2-40B4-BE49-F238E27FC236}">
                <a16:creationId xmlns:a16="http://schemas.microsoft.com/office/drawing/2014/main" id="{2C2208F8-D8F1-4A0B-A505-E0B954976070}"/>
              </a:ext>
            </a:extLst>
          </p:cNvPr>
          <p:cNvSpPr>
            <a:spLocks noGrp="1"/>
          </p:cNvSpPr>
          <p:nvPr>
            <p:ph type="ftr" sz="quarter" idx="11"/>
          </p:nvPr>
        </p:nvSpPr>
        <p:spPr/>
        <p:txBody>
          <a:bodyPr/>
          <a:lstStyle/>
          <a:p>
            <a:pPr algn="l"/>
            <a:r>
              <a:rPr lang="sv-SE"/>
              <a:t>Naturvårdsverket | Swedish Environmental Protection Agency</a:t>
            </a:r>
            <a:endParaRPr lang="sv-SE" dirty="0"/>
          </a:p>
        </p:txBody>
      </p:sp>
      <p:sp>
        <p:nvSpPr>
          <p:cNvPr id="6" name="Platshållare för bildnummer 5">
            <a:extLst>
              <a:ext uri="{FF2B5EF4-FFF2-40B4-BE49-F238E27FC236}">
                <a16:creationId xmlns:a16="http://schemas.microsoft.com/office/drawing/2014/main" id="{1DE81838-F8D0-40F3-A06A-603B15D4CB31}"/>
              </a:ext>
            </a:extLst>
          </p:cNvPr>
          <p:cNvSpPr>
            <a:spLocks noGrp="1"/>
          </p:cNvSpPr>
          <p:nvPr>
            <p:ph type="sldNum" sz="quarter" idx="12"/>
          </p:nvPr>
        </p:nvSpPr>
        <p:spPr/>
        <p:txBody>
          <a:bodyPr/>
          <a:lstStyle/>
          <a:p>
            <a:fld id="{1844E2AD-2CA4-4022-8F3B-D585D66E2E30}" type="slidenum">
              <a:rPr lang="sv-SE" smtClean="0"/>
              <a:pPr/>
              <a:t>3</a:t>
            </a:fld>
            <a:endParaRPr lang="sv-SE" dirty="0"/>
          </a:p>
        </p:txBody>
      </p:sp>
      <p:sp>
        <p:nvSpPr>
          <p:cNvPr id="13" name="Rektangel 12">
            <a:extLst>
              <a:ext uri="{FF2B5EF4-FFF2-40B4-BE49-F238E27FC236}">
                <a16:creationId xmlns:a16="http://schemas.microsoft.com/office/drawing/2014/main" id="{FE72BB90-6A2F-4B01-BE41-CE571113664A}"/>
              </a:ext>
            </a:extLst>
          </p:cNvPr>
          <p:cNvSpPr/>
          <p:nvPr/>
        </p:nvSpPr>
        <p:spPr>
          <a:xfrm>
            <a:off x="1331641" y="4813994"/>
            <a:ext cx="5526359" cy="523220"/>
          </a:xfrm>
          <a:prstGeom prst="rect">
            <a:avLst/>
          </a:prstGeom>
        </p:spPr>
        <p:txBody>
          <a:bodyPr wrap="square">
            <a:spAutoFit/>
          </a:bodyPr>
          <a:lstStyle/>
          <a:p>
            <a:pPr lvl="0" eaLnBrk="0" fontAlgn="base" hangingPunct="0">
              <a:spcBef>
                <a:spcPct val="0"/>
              </a:spcBef>
              <a:spcAft>
                <a:spcPct val="0"/>
              </a:spcAft>
            </a:pPr>
            <a:r>
              <a:rPr lang="sv-SE" altLang="sv-SE"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Tabell </a:t>
            </a:r>
            <a:r>
              <a:rPr lang="sv-SE" altLang="sv-SE"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Ekodesignkrav på fastbränslepannor från 2020, gäller vid 10 % O2. Mätningar ska utföras enligt förordningens bilaga III.</a:t>
            </a:r>
            <a:endParaRPr lang="sv-SE" altLang="sv-SE" sz="1400" dirty="0">
              <a:latin typeface="Arial" panose="020B0604020202020204" pitchFamily="34" charset="0"/>
            </a:endParaRPr>
          </a:p>
        </p:txBody>
      </p:sp>
    </p:spTree>
    <p:extLst>
      <p:ext uri="{BB962C8B-B14F-4D97-AF65-F5344CB8AC3E}">
        <p14:creationId xmlns:p14="http://schemas.microsoft.com/office/powerpoint/2010/main" val="3263900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5396AE-6386-40CA-8D67-03843CB26A4C}"/>
              </a:ext>
            </a:extLst>
          </p:cNvPr>
          <p:cNvSpPr>
            <a:spLocks noGrp="1"/>
          </p:cNvSpPr>
          <p:nvPr>
            <p:ph type="title"/>
          </p:nvPr>
        </p:nvSpPr>
        <p:spPr/>
        <p:txBody>
          <a:bodyPr/>
          <a:lstStyle/>
          <a:p>
            <a:r>
              <a:rPr lang="sv-SE" dirty="0"/>
              <a:t>Kraven på rumsvärmare från 2022 enligt Ekodesign</a:t>
            </a:r>
          </a:p>
        </p:txBody>
      </p:sp>
      <p:graphicFrame>
        <p:nvGraphicFramePr>
          <p:cNvPr id="7" name="Platshållare för innehåll 6">
            <a:extLst>
              <a:ext uri="{FF2B5EF4-FFF2-40B4-BE49-F238E27FC236}">
                <a16:creationId xmlns:a16="http://schemas.microsoft.com/office/drawing/2014/main" id="{75D9A608-38E5-4797-8286-10B7EFF8993C}"/>
              </a:ext>
            </a:extLst>
          </p:cNvPr>
          <p:cNvGraphicFramePr>
            <a:graphicFrameLocks noGrp="1"/>
          </p:cNvGraphicFramePr>
          <p:nvPr>
            <p:ph idx="1"/>
            <p:extLst>
              <p:ext uri="{D42A27DB-BD31-4B8C-83A1-F6EECF244321}">
                <p14:modId xmlns:p14="http://schemas.microsoft.com/office/powerpoint/2010/main" val="719655452"/>
              </p:ext>
            </p:extLst>
          </p:nvPr>
        </p:nvGraphicFramePr>
        <p:xfrm>
          <a:off x="1259633" y="2132856"/>
          <a:ext cx="5707906" cy="3384377"/>
        </p:xfrm>
        <a:graphic>
          <a:graphicData uri="http://schemas.openxmlformats.org/drawingml/2006/table">
            <a:tbl>
              <a:tblPr firstRow="1" firstCol="1" bandRow="1"/>
              <a:tblGrid>
                <a:gridCol w="931888">
                  <a:extLst>
                    <a:ext uri="{9D8B030D-6E8A-4147-A177-3AD203B41FA5}">
                      <a16:colId xmlns:a16="http://schemas.microsoft.com/office/drawing/2014/main" val="2234810809"/>
                    </a:ext>
                  </a:extLst>
                </a:gridCol>
                <a:gridCol w="1224432">
                  <a:extLst>
                    <a:ext uri="{9D8B030D-6E8A-4147-A177-3AD203B41FA5}">
                      <a16:colId xmlns:a16="http://schemas.microsoft.com/office/drawing/2014/main" val="3462535234"/>
                    </a:ext>
                  </a:extLst>
                </a:gridCol>
                <a:gridCol w="981745">
                  <a:extLst>
                    <a:ext uri="{9D8B030D-6E8A-4147-A177-3AD203B41FA5}">
                      <a16:colId xmlns:a16="http://schemas.microsoft.com/office/drawing/2014/main" val="1587989800"/>
                    </a:ext>
                  </a:extLst>
                </a:gridCol>
                <a:gridCol w="844638">
                  <a:extLst>
                    <a:ext uri="{9D8B030D-6E8A-4147-A177-3AD203B41FA5}">
                      <a16:colId xmlns:a16="http://schemas.microsoft.com/office/drawing/2014/main" val="3141736611"/>
                    </a:ext>
                  </a:extLst>
                </a:gridCol>
                <a:gridCol w="619548">
                  <a:extLst>
                    <a:ext uri="{9D8B030D-6E8A-4147-A177-3AD203B41FA5}">
                      <a16:colId xmlns:a16="http://schemas.microsoft.com/office/drawing/2014/main" val="1981211361"/>
                    </a:ext>
                  </a:extLst>
                </a:gridCol>
                <a:gridCol w="1105655">
                  <a:extLst>
                    <a:ext uri="{9D8B030D-6E8A-4147-A177-3AD203B41FA5}">
                      <a16:colId xmlns:a16="http://schemas.microsoft.com/office/drawing/2014/main" val="3808338146"/>
                    </a:ext>
                  </a:extLst>
                </a:gridCol>
              </a:tblGrid>
              <a:tr h="846094">
                <a:tc>
                  <a:txBody>
                    <a:bodyPr/>
                    <a:lstStyle/>
                    <a:p>
                      <a:pPr>
                        <a:spcAft>
                          <a:spcPts val="0"/>
                        </a:spcAft>
                      </a:pPr>
                      <a:r>
                        <a:rPr lang="sv-SE"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Produkt</a:t>
                      </a:r>
                      <a:endParaRPr lang="sv-SE"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v-SE"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Energieffektivitet</a:t>
                      </a:r>
                      <a:endParaRPr lang="sv-SE"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v-SE"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PM mg/m</a:t>
                      </a:r>
                      <a:r>
                        <a:rPr lang="sv-SE" sz="11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sv-SE"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(HT)</a:t>
                      </a:r>
                      <a:br>
                        <a:rPr lang="sv-SE"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sv-SE"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g/kg (DT)</a:t>
                      </a:r>
                      <a:endParaRPr lang="sv-SE"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v-SE"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OGC mg/m</a:t>
                      </a:r>
                      <a:r>
                        <a:rPr lang="sv-SE" sz="11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sv-SE"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v-SE"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 mg/m</a:t>
                      </a:r>
                      <a:r>
                        <a:rPr lang="sv-SE" sz="11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sv-SE"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v-SE"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a:t>
                      </a:r>
                      <a:r>
                        <a:rPr lang="sv-SE" sz="11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t>
                      </a:r>
                      <a:r>
                        <a:rPr lang="sv-SE"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mg/m</a:t>
                      </a:r>
                      <a:r>
                        <a:rPr lang="sv-SE" sz="11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sv-SE"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7723958"/>
                  </a:ext>
                </a:extLst>
              </a:tr>
              <a:tr h="564063">
                <a:tc>
                  <a:txBody>
                    <a:bodyPr/>
                    <a:lstStyle/>
                    <a:p>
                      <a:pPr>
                        <a:spcAft>
                          <a:spcPts val="0"/>
                        </a:spcAft>
                      </a:pPr>
                      <a:r>
                        <a:rPr lang="sv-SE"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Öppna eldstäder</a:t>
                      </a:r>
                      <a:endParaRPr lang="sv-SE"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v-SE"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30%</a:t>
                      </a:r>
                      <a:endParaRPr lang="sv-SE"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v-SE"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50 (HT)</a:t>
                      </a:r>
                      <a:br>
                        <a:rPr lang="sv-SE"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sv-SE"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 (DT)</a:t>
                      </a:r>
                      <a:endParaRPr lang="sv-SE"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v-SE"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120</a:t>
                      </a:r>
                      <a:endParaRPr lang="sv-SE"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v-SE"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2000</a:t>
                      </a:r>
                      <a:endParaRPr lang="sv-SE"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v-SE"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200</a:t>
                      </a:r>
                      <a:endParaRPr lang="sv-SE"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1200543"/>
                  </a:ext>
                </a:extLst>
              </a:tr>
              <a:tr h="564063">
                <a:tc>
                  <a:txBody>
                    <a:bodyPr/>
                    <a:lstStyle/>
                    <a:p>
                      <a:pPr>
                        <a:spcAft>
                          <a:spcPts val="0"/>
                        </a:spcAft>
                      </a:pPr>
                      <a:r>
                        <a:rPr lang="sv-SE"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Slutna eldstäder</a:t>
                      </a:r>
                      <a:endParaRPr lang="sv-SE"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v-SE"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65%</a:t>
                      </a:r>
                      <a:endParaRPr lang="sv-SE"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v-SE"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40 (HT)</a:t>
                      </a:r>
                      <a:br>
                        <a:rPr lang="sv-SE"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sv-SE"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(DT)</a:t>
                      </a:r>
                      <a:endParaRPr lang="sv-SE"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v-SE"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120</a:t>
                      </a:r>
                      <a:endParaRPr lang="sv-SE"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v-SE" sz="11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1500</a:t>
                      </a:r>
                      <a:endParaRPr lang="sv-SE" sz="12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v-SE"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Bio:200</a:t>
                      </a:r>
                      <a:endParaRPr lang="sv-SE" sz="1200">
                        <a:effectLst/>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sv-SE"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Fossilt: 300</a:t>
                      </a:r>
                      <a:endParaRPr lang="sv-SE"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2330654"/>
                  </a:ext>
                </a:extLst>
              </a:tr>
              <a:tr h="846094">
                <a:tc>
                  <a:txBody>
                    <a:bodyPr/>
                    <a:lstStyle/>
                    <a:p>
                      <a:pPr>
                        <a:spcAft>
                          <a:spcPts val="0"/>
                        </a:spcAft>
                      </a:pPr>
                      <a:r>
                        <a:rPr lang="sv-SE"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Slutna eldstäder pellets</a:t>
                      </a:r>
                      <a:endParaRPr lang="sv-SE"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v-SE"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79%</a:t>
                      </a:r>
                      <a:endParaRPr lang="sv-SE"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v-SE"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 (HT)</a:t>
                      </a:r>
                      <a:br>
                        <a:rPr lang="sv-SE"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sv-SE"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2,5 (DT)</a:t>
                      </a:r>
                      <a:endParaRPr lang="sv-SE"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v-SE"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60</a:t>
                      </a:r>
                      <a:endParaRPr lang="sv-SE"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v-SE" sz="11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300</a:t>
                      </a:r>
                      <a:endParaRPr lang="sv-SE" sz="12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v-SE"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200</a:t>
                      </a:r>
                      <a:endParaRPr lang="sv-SE"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3570064"/>
                  </a:ext>
                </a:extLst>
              </a:tr>
              <a:tr h="564063">
                <a:tc>
                  <a:txBody>
                    <a:bodyPr/>
                    <a:lstStyle/>
                    <a:p>
                      <a:pPr>
                        <a:spcAft>
                          <a:spcPts val="0"/>
                        </a:spcAft>
                      </a:pPr>
                      <a:r>
                        <a:rPr lang="sv-SE"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Cookers</a:t>
                      </a:r>
                      <a:endParaRPr lang="sv-SE"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v-SE"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65%</a:t>
                      </a:r>
                      <a:endParaRPr lang="sv-SE"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v-SE"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40 (HT)</a:t>
                      </a:r>
                      <a:br>
                        <a:rPr lang="sv-SE"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sv-SE"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(DT)</a:t>
                      </a:r>
                      <a:endParaRPr lang="sv-SE"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v-SE"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120</a:t>
                      </a:r>
                      <a:endParaRPr lang="sv-SE"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v-SE" sz="11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1500</a:t>
                      </a:r>
                      <a:endParaRPr lang="sv-SE" sz="12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v-SE"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Bio: 200</a:t>
                      </a:r>
                      <a:br>
                        <a:rPr lang="sv-SE"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sv-SE"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Fossilt: 300</a:t>
                      </a:r>
                      <a:endParaRPr lang="sv-SE"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288425"/>
                  </a:ext>
                </a:extLst>
              </a:tr>
            </a:tbl>
          </a:graphicData>
        </a:graphic>
      </p:graphicFrame>
      <p:sp>
        <p:nvSpPr>
          <p:cNvPr id="4" name="Platshållare för datum 3">
            <a:extLst>
              <a:ext uri="{FF2B5EF4-FFF2-40B4-BE49-F238E27FC236}">
                <a16:creationId xmlns:a16="http://schemas.microsoft.com/office/drawing/2014/main" id="{C3B5B856-C864-441C-B969-F1D62D2D63B9}"/>
              </a:ext>
            </a:extLst>
          </p:cNvPr>
          <p:cNvSpPr>
            <a:spLocks noGrp="1"/>
          </p:cNvSpPr>
          <p:nvPr>
            <p:ph type="dt" sz="half" idx="10"/>
          </p:nvPr>
        </p:nvSpPr>
        <p:spPr/>
        <p:txBody>
          <a:bodyPr/>
          <a:lstStyle/>
          <a:p>
            <a:fld id="{31F8AAC4-2748-4E53-A84E-4A6AD65B6C1B}" type="datetime1">
              <a:rPr lang="sv-SE" smtClean="0"/>
              <a:t>2018-03-26</a:t>
            </a:fld>
            <a:endParaRPr lang="sv-SE" dirty="0"/>
          </a:p>
        </p:txBody>
      </p:sp>
      <p:sp>
        <p:nvSpPr>
          <p:cNvPr id="5" name="Platshållare för sidfot 4">
            <a:extLst>
              <a:ext uri="{FF2B5EF4-FFF2-40B4-BE49-F238E27FC236}">
                <a16:creationId xmlns:a16="http://schemas.microsoft.com/office/drawing/2014/main" id="{C72550A6-E6D8-4D9E-A3FA-F7DEBB1CDCC8}"/>
              </a:ext>
            </a:extLst>
          </p:cNvPr>
          <p:cNvSpPr>
            <a:spLocks noGrp="1"/>
          </p:cNvSpPr>
          <p:nvPr>
            <p:ph type="ftr" sz="quarter" idx="11"/>
          </p:nvPr>
        </p:nvSpPr>
        <p:spPr/>
        <p:txBody>
          <a:bodyPr/>
          <a:lstStyle/>
          <a:p>
            <a:pPr algn="l"/>
            <a:r>
              <a:rPr lang="sv-SE"/>
              <a:t>Naturvårdsverket | Swedish Environmental Protection Agency</a:t>
            </a:r>
            <a:endParaRPr lang="sv-SE" dirty="0"/>
          </a:p>
        </p:txBody>
      </p:sp>
      <p:sp>
        <p:nvSpPr>
          <p:cNvPr id="6" name="Platshållare för bildnummer 5">
            <a:extLst>
              <a:ext uri="{FF2B5EF4-FFF2-40B4-BE49-F238E27FC236}">
                <a16:creationId xmlns:a16="http://schemas.microsoft.com/office/drawing/2014/main" id="{445B4388-DD93-4957-9AAA-CBADB12B4580}"/>
              </a:ext>
            </a:extLst>
          </p:cNvPr>
          <p:cNvSpPr>
            <a:spLocks noGrp="1"/>
          </p:cNvSpPr>
          <p:nvPr>
            <p:ph type="sldNum" sz="quarter" idx="12"/>
          </p:nvPr>
        </p:nvSpPr>
        <p:spPr/>
        <p:txBody>
          <a:bodyPr/>
          <a:lstStyle/>
          <a:p>
            <a:fld id="{1844E2AD-2CA4-4022-8F3B-D585D66E2E30}" type="slidenum">
              <a:rPr lang="sv-SE" smtClean="0"/>
              <a:pPr/>
              <a:t>4</a:t>
            </a:fld>
            <a:endParaRPr lang="sv-SE" dirty="0"/>
          </a:p>
        </p:txBody>
      </p:sp>
      <p:sp>
        <p:nvSpPr>
          <p:cNvPr id="8" name="Rektangel 7">
            <a:extLst>
              <a:ext uri="{FF2B5EF4-FFF2-40B4-BE49-F238E27FC236}">
                <a16:creationId xmlns:a16="http://schemas.microsoft.com/office/drawing/2014/main" id="{A5698AE2-2962-4705-B40B-B62C8182E0DB}"/>
              </a:ext>
            </a:extLst>
          </p:cNvPr>
          <p:cNvSpPr/>
          <p:nvPr/>
        </p:nvSpPr>
        <p:spPr>
          <a:xfrm>
            <a:off x="1331640" y="5661248"/>
            <a:ext cx="5526360" cy="523220"/>
          </a:xfrm>
          <a:prstGeom prst="rect">
            <a:avLst/>
          </a:prstGeom>
        </p:spPr>
        <p:txBody>
          <a:bodyPr wrap="square">
            <a:spAutoFit/>
          </a:bodyPr>
          <a:lstStyle/>
          <a:p>
            <a:pPr>
              <a:spcAft>
                <a:spcPts val="0"/>
              </a:spcAft>
            </a:pPr>
            <a:r>
              <a:rPr lang="sv-SE"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Tabell </a:t>
            </a:r>
            <a:r>
              <a:rPr lang="sv-SE"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Ekodesignkrav på rumsvärmare från 2022, gäller vid 13 % O2. Mätningar ska utföras enligt förordningens bilaga III.</a:t>
            </a:r>
            <a:endParaRPr lang="sv-SE"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5433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458D8F-62AA-41B9-B4EB-9D9150EA77DF}"/>
              </a:ext>
            </a:extLst>
          </p:cNvPr>
          <p:cNvSpPr>
            <a:spLocks noGrp="1"/>
          </p:cNvSpPr>
          <p:nvPr>
            <p:ph type="title"/>
          </p:nvPr>
        </p:nvSpPr>
        <p:spPr>
          <a:xfrm>
            <a:off x="2771800" y="404664"/>
            <a:ext cx="5396600" cy="864096"/>
          </a:xfrm>
        </p:spPr>
        <p:txBody>
          <a:bodyPr/>
          <a:lstStyle/>
          <a:p>
            <a:r>
              <a:rPr lang="sv-SE" dirty="0"/>
              <a:t>Vedspisuppropet</a:t>
            </a:r>
          </a:p>
        </p:txBody>
      </p:sp>
      <p:sp>
        <p:nvSpPr>
          <p:cNvPr id="3" name="Platshållare för datum 2">
            <a:extLst>
              <a:ext uri="{FF2B5EF4-FFF2-40B4-BE49-F238E27FC236}">
                <a16:creationId xmlns:a16="http://schemas.microsoft.com/office/drawing/2014/main" id="{7689F338-814D-4C1F-9175-04C9E99E70AE}"/>
              </a:ext>
            </a:extLst>
          </p:cNvPr>
          <p:cNvSpPr>
            <a:spLocks noGrp="1"/>
          </p:cNvSpPr>
          <p:nvPr>
            <p:ph type="dt" sz="half" idx="10"/>
          </p:nvPr>
        </p:nvSpPr>
        <p:spPr/>
        <p:txBody>
          <a:bodyPr/>
          <a:lstStyle/>
          <a:p>
            <a:fld id="{5B8BE423-1780-43BB-A8FE-3025F34AD1F8}" type="datetime1">
              <a:rPr lang="sv-SE" smtClean="0"/>
              <a:pPr/>
              <a:t>2018-03-26</a:t>
            </a:fld>
            <a:endParaRPr lang="sv-SE" dirty="0"/>
          </a:p>
        </p:txBody>
      </p:sp>
      <p:sp>
        <p:nvSpPr>
          <p:cNvPr id="4" name="Platshållare för sidfot 3">
            <a:extLst>
              <a:ext uri="{FF2B5EF4-FFF2-40B4-BE49-F238E27FC236}">
                <a16:creationId xmlns:a16="http://schemas.microsoft.com/office/drawing/2014/main" id="{D4B6CA0D-F7D7-40FF-A7A5-E9E4DFACEBA7}"/>
              </a:ext>
            </a:extLst>
          </p:cNvPr>
          <p:cNvSpPr>
            <a:spLocks noGrp="1"/>
          </p:cNvSpPr>
          <p:nvPr>
            <p:ph type="ftr" sz="quarter" idx="11"/>
          </p:nvPr>
        </p:nvSpPr>
        <p:spPr/>
        <p:txBody>
          <a:bodyPr/>
          <a:lstStyle/>
          <a:p>
            <a:pPr algn="l"/>
            <a:r>
              <a:rPr lang="sv-SE"/>
              <a:t>Naturvårdsverket | Swedish Environmental Protection Agency</a:t>
            </a:r>
            <a:endParaRPr lang="sv-SE" dirty="0"/>
          </a:p>
        </p:txBody>
      </p:sp>
      <p:sp>
        <p:nvSpPr>
          <p:cNvPr id="5" name="Platshållare för bildnummer 4">
            <a:extLst>
              <a:ext uri="{FF2B5EF4-FFF2-40B4-BE49-F238E27FC236}">
                <a16:creationId xmlns:a16="http://schemas.microsoft.com/office/drawing/2014/main" id="{8C3F0C8A-7EB0-48FC-91C1-8AA2BA98AA8C}"/>
              </a:ext>
            </a:extLst>
          </p:cNvPr>
          <p:cNvSpPr>
            <a:spLocks noGrp="1"/>
          </p:cNvSpPr>
          <p:nvPr>
            <p:ph type="sldNum" sz="quarter" idx="12"/>
          </p:nvPr>
        </p:nvSpPr>
        <p:spPr/>
        <p:txBody>
          <a:bodyPr/>
          <a:lstStyle/>
          <a:p>
            <a:fld id="{1844E2AD-2CA4-4022-8F3B-D585D66E2E30}" type="slidenum">
              <a:rPr lang="sv-SE" smtClean="0"/>
              <a:pPr/>
              <a:t>5</a:t>
            </a:fld>
            <a:endParaRPr lang="sv-SE" dirty="0"/>
          </a:p>
        </p:txBody>
      </p:sp>
      <p:pic>
        <p:nvPicPr>
          <p:cNvPr id="9" name="Platshållare för bild 8">
            <a:extLst>
              <a:ext uri="{FF2B5EF4-FFF2-40B4-BE49-F238E27FC236}">
                <a16:creationId xmlns:a16="http://schemas.microsoft.com/office/drawing/2014/main" id="{D60198D4-EE1B-47F3-97DF-848315B75FC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1332" r="31332"/>
          <a:stretch>
            <a:fillRect/>
          </a:stretch>
        </p:blipFill>
        <p:spPr>
          <a:xfrm>
            <a:off x="612000" y="1268760"/>
            <a:ext cx="4320040" cy="4752528"/>
          </a:xfrm>
        </p:spPr>
      </p:pic>
      <p:sp>
        <p:nvSpPr>
          <p:cNvPr id="7" name="Platshållare för text 6">
            <a:extLst>
              <a:ext uri="{FF2B5EF4-FFF2-40B4-BE49-F238E27FC236}">
                <a16:creationId xmlns:a16="http://schemas.microsoft.com/office/drawing/2014/main" id="{F1C9BF7C-412D-4812-B5F8-C8E19EAE756B}"/>
              </a:ext>
            </a:extLst>
          </p:cNvPr>
          <p:cNvSpPr>
            <a:spLocks noGrp="1"/>
          </p:cNvSpPr>
          <p:nvPr>
            <p:ph type="body" sz="quarter" idx="14"/>
          </p:nvPr>
        </p:nvSpPr>
        <p:spPr>
          <a:xfrm>
            <a:off x="5580112" y="2132856"/>
            <a:ext cx="2678288" cy="3600400"/>
          </a:xfrm>
        </p:spPr>
        <p:txBody>
          <a:bodyPr/>
          <a:lstStyle/>
          <a:p>
            <a:pPr marL="0" indent="0">
              <a:buNone/>
            </a:pPr>
            <a:r>
              <a:rPr lang="sv-SE" i="1" dirty="0"/>
              <a:t>Land Skogsbruk, Landkoll 10/1 </a:t>
            </a:r>
          </a:p>
          <a:p>
            <a:pPr marL="0" indent="0">
              <a:buNone/>
            </a:pPr>
            <a:r>
              <a:rPr lang="sv-SE" b="1" dirty="0"/>
              <a:t>Nya regler: Stopp för gamla vedspisar!</a:t>
            </a:r>
          </a:p>
          <a:p>
            <a:pPr marL="0" indent="0">
              <a:buNone/>
            </a:pPr>
            <a:r>
              <a:rPr lang="sv-SE" dirty="0"/>
              <a:t>”Nu är det snart slut för gamla vedspisar till köket. Orsaken är nya, hårda utsläppsregler.”</a:t>
            </a:r>
          </a:p>
          <a:p>
            <a:endParaRPr lang="sv-SE" dirty="0"/>
          </a:p>
        </p:txBody>
      </p:sp>
    </p:spTree>
    <p:extLst>
      <p:ext uri="{BB962C8B-B14F-4D97-AF65-F5344CB8AC3E}">
        <p14:creationId xmlns:p14="http://schemas.microsoft.com/office/powerpoint/2010/main" val="1794640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CD8E6-77B7-41D7-A3A2-C3DB28A72149}"/>
              </a:ext>
            </a:extLst>
          </p:cNvPr>
          <p:cNvSpPr>
            <a:spLocks noGrp="1"/>
          </p:cNvSpPr>
          <p:nvPr>
            <p:ph type="title"/>
          </p:nvPr>
        </p:nvSpPr>
        <p:spPr/>
        <p:txBody>
          <a:bodyPr/>
          <a:lstStyle/>
          <a:p>
            <a:r>
              <a:rPr lang="sv-SE" dirty="0"/>
              <a:t>Miljölagstiftning</a:t>
            </a:r>
          </a:p>
        </p:txBody>
      </p:sp>
      <p:sp>
        <p:nvSpPr>
          <p:cNvPr id="3" name="Platshållare för innehåll 2">
            <a:extLst>
              <a:ext uri="{FF2B5EF4-FFF2-40B4-BE49-F238E27FC236}">
                <a16:creationId xmlns:a16="http://schemas.microsoft.com/office/drawing/2014/main" id="{CBC77F38-6C7C-4EBC-8675-389EC400B1C9}"/>
              </a:ext>
            </a:extLst>
          </p:cNvPr>
          <p:cNvSpPr>
            <a:spLocks noGrp="1"/>
          </p:cNvSpPr>
          <p:nvPr>
            <p:ph idx="1"/>
          </p:nvPr>
        </p:nvSpPr>
        <p:spPr>
          <a:xfrm>
            <a:off x="824400" y="1556792"/>
            <a:ext cx="7344000" cy="4257208"/>
          </a:xfrm>
        </p:spPr>
        <p:txBody>
          <a:bodyPr/>
          <a:lstStyle/>
          <a:p>
            <a:pPr marL="0" indent="0">
              <a:buNone/>
            </a:pPr>
            <a:endParaRPr lang="sv-SE" sz="1800" b="1" dirty="0"/>
          </a:p>
          <a:p>
            <a:r>
              <a:rPr lang="sv-SE" sz="1800" b="1" dirty="0"/>
              <a:t>Miljöbalken (1998:808)</a:t>
            </a:r>
            <a:br>
              <a:rPr lang="sv-SE" sz="1800" b="1" dirty="0"/>
            </a:br>
            <a:r>
              <a:rPr lang="sv-SE" sz="1800" b="1" dirty="0"/>
              <a:t>9 kap. 3 § </a:t>
            </a:r>
            <a:r>
              <a:rPr lang="sv-SE" sz="1800" i="1" dirty="0"/>
              <a:t>Med olägenhet för människors hälsa avses störning som enligt medicinskt och hygienisk bedömning kan påverka hälsan menligt och som inte är ringa eller tillfällig.</a:t>
            </a:r>
            <a:br>
              <a:rPr lang="sv-SE" sz="1800" b="1" dirty="0"/>
            </a:br>
            <a:r>
              <a:rPr lang="sv-SE" sz="1800" b="1" dirty="0"/>
              <a:t>26 kap. 9 §</a:t>
            </a:r>
            <a:r>
              <a:rPr lang="sv-SE" sz="1800" dirty="0"/>
              <a:t> </a:t>
            </a:r>
            <a:r>
              <a:rPr lang="sv-SE" sz="1800" i="1" dirty="0"/>
              <a:t>En tillsynsmyndighet får i det enskilda fallet besluta om de förelägganden och förbud som behövs för att denna balk samt föreskrifter, domar och andra beslut som har meddelats med stöd av balken ska följas.</a:t>
            </a:r>
            <a:br>
              <a:rPr lang="sv-SE" sz="1800" i="1" dirty="0"/>
            </a:br>
            <a:r>
              <a:rPr lang="sv-SE" sz="1800" b="1"/>
              <a:t>26 kap. </a:t>
            </a:r>
            <a:r>
              <a:rPr lang="sv-SE" sz="1800" b="1" dirty="0"/>
              <a:t>14 § </a:t>
            </a:r>
            <a:r>
              <a:rPr lang="sv-SE" sz="1800" i="1" dirty="0"/>
              <a:t>Beslut om föreläggande och förbud får förenas med vite.</a:t>
            </a:r>
          </a:p>
          <a:p>
            <a:r>
              <a:rPr lang="sv-SE" sz="1800" b="1" dirty="0"/>
              <a:t>Förordning (1998:899) om miljöfarlig verksamhet och hälsoskydd 40 §</a:t>
            </a:r>
            <a:r>
              <a:rPr lang="sv-SE" sz="1800" dirty="0"/>
              <a:t> </a:t>
            </a:r>
            <a:r>
              <a:rPr lang="sv-SE" sz="1800" i="1" dirty="0"/>
              <a:t>Om det behövs för att hindra att olägenheter för människors hälsa uppkommer i en kommun, får kommunen meddela föreskrifter om …… tillfälligt förbud mot småskalig eldning med vissa fasta bränslen inom särskilt angivna områden.</a:t>
            </a:r>
            <a:br>
              <a:rPr lang="sv-SE" dirty="0"/>
            </a:br>
            <a:endParaRPr lang="sv-SE" dirty="0"/>
          </a:p>
        </p:txBody>
      </p:sp>
      <p:sp>
        <p:nvSpPr>
          <p:cNvPr id="4" name="Platshållare för datum 3">
            <a:extLst>
              <a:ext uri="{FF2B5EF4-FFF2-40B4-BE49-F238E27FC236}">
                <a16:creationId xmlns:a16="http://schemas.microsoft.com/office/drawing/2014/main" id="{FFFC8DDA-116D-4E1A-83FF-97DFC6D0226A}"/>
              </a:ext>
            </a:extLst>
          </p:cNvPr>
          <p:cNvSpPr>
            <a:spLocks noGrp="1"/>
          </p:cNvSpPr>
          <p:nvPr>
            <p:ph type="dt" sz="half" idx="10"/>
          </p:nvPr>
        </p:nvSpPr>
        <p:spPr/>
        <p:txBody>
          <a:bodyPr/>
          <a:lstStyle/>
          <a:p>
            <a:fld id="{31F8AAC4-2748-4E53-A84E-4A6AD65B6C1B}" type="datetime1">
              <a:rPr lang="sv-SE" smtClean="0"/>
              <a:t>2018-03-26</a:t>
            </a:fld>
            <a:endParaRPr lang="sv-SE" dirty="0"/>
          </a:p>
        </p:txBody>
      </p:sp>
      <p:sp>
        <p:nvSpPr>
          <p:cNvPr id="5" name="Platshållare för sidfot 4">
            <a:extLst>
              <a:ext uri="{FF2B5EF4-FFF2-40B4-BE49-F238E27FC236}">
                <a16:creationId xmlns:a16="http://schemas.microsoft.com/office/drawing/2014/main" id="{CCBCA241-9BBD-4B2E-A30E-2AAFE0A21C54}"/>
              </a:ext>
            </a:extLst>
          </p:cNvPr>
          <p:cNvSpPr>
            <a:spLocks noGrp="1"/>
          </p:cNvSpPr>
          <p:nvPr>
            <p:ph type="ftr" sz="quarter" idx="11"/>
          </p:nvPr>
        </p:nvSpPr>
        <p:spPr/>
        <p:txBody>
          <a:bodyPr/>
          <a:lstStyle/>
          <a:p>
            <a:pPr algn="l"/>
            <a:r>
              <a:rPr lang="sv-SE"/>
              <a:t>Naturvårdsverket | Swedish Environmental Protection Agency</a:t>
            </a:r>
            <a:endParaRPr lang="sv-SE" dirty="0"/>
          </a:p>
        </p:txBody>
      </p:sp>
      <p:sp>
        <p:nvSpPr>
          <p:cNvPr id="6" name="Platshållare för bildnummer 5">
            <a:extLst>
              <a:ext uri="{FF2B5EF4-FFF2-40B4-BE49-F238E27FC236}">
                <a16:creationId xmlns:a16="http://schemas.microsoft.com/office/drawing/2014/main" id="{18031D87-5092-4FB2-AB2A-BF4445291894}"/>
              </a:ext>
            </a:extLst>
          </p:cNvPr>
          <p:cNvSpPr>
            <a:spLocks noGrp="1"/>
          </p:cNvSpPr>
          <p:nvPr>
            <p:ph type="sldNum" sz="quarter" idx="12"/>
          </p:nvPr>
        </p:nvSpPr>
        <p:spPr/>
        <p:txBody>
          <a:bodyPr/>
          <a:lstStyle/>
          <a:p>
            <a:fld id="{1844E2AD-2CA4-4022-8F3B-D585D66E2E30}" type="slidenum">
              <a:rPr lang="sv-SE" smtClean="0"/>
              <a:pPr/>
              <a:t>6</a:t>
            </a:fld>
            <a:endParaRPr lang="sv-SE" dirty="0"/>
          </a:p>
        </p:txBody>
      </p:sp>
      <p:pic>
        <p:nvPicPr>
          <p:cNvPr id="8" name="Bildobjekt 7">
            <a:extLst>
              <a:ext uri="{FF2B5EF4-FFF2-40B4-BE49-F238E27FC236}">
                <a16:creationId xmlns:a16="http://schemas.microsoft.com/office/drawing/2014/main" id="{462F384F-813E-41E5-A57B-49729963D2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12981"/>
            <a:ext cx="3206987" cy="1830219"/>
          </a:xfrm>
          <a:prstGeom prst="rect">
            <a:avLst/>
          </a:prstGeom>
        </p:spPr>
      </p:pic>
    </p:spTree>
    <p:extLst>
      <p:ext uri="{BB962C8B-B14F-4D97-AF65-F5344CB8AC3E}">
        <p14:creationId xmlns:p14="http://schemas.microsoft.com/office/powerpoint/2010/main" val="1791886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a:t>Hur minska utsläppen av luftförorenigar från vedeldning?</a:t>
            </a:r>
          </a:p>
        </p:txBody>
      </p:sp>
      <p:sp>
        <p:nvSpPr>
          <p:cNvPr id="8" name="Platshållare för innehåll 7"/>
          <p:cNvSpPr>
            <a:spLocks noGrp="1"/>
          </p:cNvSpPr>
          <p:nvPr>
            <p:ph idx="1"/>
          </p:nvPr>
        </p:nvSpPr>
        <p:spPr/>
        <p:txBody>
          <a:bodyPr/>
          <a:lstStyle/>
          <a:p>
            <a:r>
              <a:rPr lang="sv-SE" b="1" dirty="0">
                <a:solidFill>
                  <a:schemeClr val="bg1">
                    <a:lumMod val="75000"/>
                  </a:schemeClr>
                </a:solidFill>
              </a:rPr>
              <a:t>Bättre utrustning</a:t>
            </a:r>
            <a:endParaRPr lang="sv-SE" dirty="0">
              <a:solidFill>
                <a:schemeClr val="bg1">
                  <a:lumMod val="75000"/>
                </a:schemeClr>
              </a:solidFill>
            </a:endParaRPr>
          </a:p>
          <a:p>
            <a:pPr lvl="1"/>
            <a:r>
              <a:rPr lang="sv-SE" dirty="0">
                <a:solidFill>
                  <a:schemeClr val="bg1">
                    <a:lumMod val="75000"/>
                  </a:schemeClr>
                </a:solidFill>
              </a:rPr>
              <a:t>Fasa ut gammal eldningsutrustning med höga utsläpp mot ny eldningsutrustning med låga utsläpp eller mot renare värmekällor (fjärrvärme, värmepump, solfångare, el).</a:t>
            </a:r>
          </a:p>
          <a:p>
            <a:endParaRPr lang="sv-SE" dirty="0"/>
          </a:p>
          <a:p>
            <a:r>
              <a:rPr lang="sv-SE" b="1" dirty="0"/>
              <a:t>Eldningsbeteende</a:t>
            </a:r>
          </a:p>
          <a:p>
            <a:pPr lvl="1"/>
            <a:r>
              <a:rPr lang="sv-SE" dirty="0"/>
              <a:t>Elda på ett sätt som minimerar utsläppen av luftföroreningar</a:t>
            </a:r>
          </a:p>
          <a:p>
            <a:endParaRPr lang="sv-SE" dirty="0"/>
          </a:p>
        </p:txBody>
      </p:sp>
      <p:sp>
        <p:nvSpPr>
          <p:cNvPr id="4" name="Platshållare för datum 3"/>
          <p:cNvSpPr>
            <a:spLocks noGrp="1"/>
          </p:cNvSpPr>
          <p:nvPr>
            <p:ph type="dt" sz="half" idx="10"/>
          </p:nvPr>
        </p:nvSpPr>
        <p:spPr/>
        <p:txBody>
          <a:bodyPr/>
          <a:lstStyle/>
          <a:p>
            <a:fld id="{31F8AAC4-2748-4E53-A84E-4A6AD65B6C1B}" type="datetime1">
              <a:rPr lang="sv-SE" smtClean="0"/>
              <a:t>2018-03-26</a:t>
            </a:fld>
            <a:endParaRPr lang="sv-SE"/>
          </a:p>
        </p:txBody>
      </p:sp>
      <p:sp>
        <p:nvSpPr>
          <p:cNvPr id="5" name="Platshållare för sidfot 4"/>
          <p:cNvSpPr>
            <a:spLocks noGrp="1"/>
          </p:cNvSpPr>
          <p:nvPr>
            <p:ph type="ftr" sz="quarter" idx="11"/>
          </p:nvPr>
        </p:nvSpPr>
        <p:spPr/>
        <p:txBody>
          <a:bodyPr/>
          <a:lstStyle/>
          <a:p>
            <a:pPr algn="l"/>
            <a:r>
              <a:rPr lang="sv-SE"/>
              <a:t>Naturvårdsverket | Swedish Environmental Protection Agency</a:t>
            </a:r>
            <a:endParaRPr lang="sv-SE" dirty="0"/>
          </a:p>
        </p:txBody>
      </p:sp>
      <p:sp>
        <p:nvSpPr>
          <p:cNvPr id="6" name="Platshållare för bildnummer 5"/>
          <p:cNvSpPr>
            <a:spLocks noGrp="1"/>
          </p:cNvSpPr>
          <p:nvPr>
            <p:ph type="sldNum" sz="quarter" idx="12"/>
          </p:nvPr>
        </p:nvSpPr>
        <p:spPr/>
        <p:txBody>
          <a:bodyPr/>
          <a:lstStyle/>
          <a:p>
            <a:fld id="{1844E2AD-2CA4-4022-8F3B-D585D66E2E30}" type="slidenum">
              <a:rPr lang="sv-SE" smtClean="0"/>
              <a:t>7</a:t>
            </a:fld>
            <a:endParaRPr lang="sv-SE" dirty="0"/>
          </a:p>
        </p:txBody>
      </p:sp>
    </p:spTree>
    <p:extLst>
      <p:ext uri="{BB962C8B-B14F-4D97-AF65-F5344CB8AC3E}">
        <p14:creationId xmlns:p14="http://schemas.microsoft.com/office/powerpoint/2010/main" val="3943276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a:t>Varför är eldningsbeteende viktigt?</a:t>
            </a:r>
          </a:p>
        </p:txBody>
      </p:sp>
      <p:sp>
        <p:nvSpPr>
          <p:cNvPr id="8" name="Platshållare för innehåll 7"/>
          <p:cNvSpPr>
            <a:spLocks noGrp="1"/>
          </p:cNvSpPr>
          <p:nvPr>
            <p:ph idx="1"/>
          </p:nvPr>
        </p:nvSpPr>
        <p:spPr/>
        <p:txBody>
          <a:bodyPr/>
          <a:lstStyle/>
          <a:p>
            <a:r>
              <a:rPr lang="sv-SE" b="1" dirty="0"/>
              <a:t>Mindre luftföreningar -&gt; Mindre hälsopåverkan och mindre klimatpåverkan</a:t>
            </a:r>
          </a:p>
          <a:p>
            <a:pPr lvl="1"/>
            <a:r>
              <a:rPr lang="sv-SE" dirty="0"/>
              <a:t>Forskning* visar att utsläpp av luftföroreningar från kaminer kan variera upp till en faktor 2-6 beroende på hur man eldar. Mest styrande är vedens kvalitet och fukthalt samt lufttillförseln.  </a:t>
            </a:r>
          </a:p>
          <a:p>
            <a:r>
              <a:rPr lang="sv-SE" b="1" dirty="0"/>
              <a:t>Mer värme per vedträ -&gt; Mindre ved går åt</a:t>
            </a:r>
          </a:p>
          <a:p>
            <a:r>
              <a:rPr lang="sv-SE" b="1" dirty="0"/>
              <a:t>Mindre risk för bränder</a:t>
            </a:r>
          </a:p>
          <a:p>
            <a:endParaRPr lang="sv-SE" dirty="0"/>
          </a:p>
          <a:p>
            <a:pPr marL="0" indent="0">
              <a:buNone/>
            </a:pPr>
            <a:endParaRPr lang="sv-SE" dirty="0"/>
          </a:p>
        </p:txBody>
      </p:sp>
      <p:sp>
        <p:nvSpPr>
          <p:cNvPr id="4" name="Platshållare för datum 3"/>
          <p:cNvSpPr>
            <a:spLocks noGrp="1"/>
          </p:cNvSpPr>
          <p:nvPr>
            <p:ph type="dt" sz="half" idx="10"/>
          </p:nvPr>
        </p:nvSpPr>
        <p:spPr/>
        <p:txBody>
          <a:bodyPr/>
          <a:lstStyle/>
          <a:p>
            <a:fld id="{31F8AAC4-2748-4E53-A84E-4A6AD65B6C1B}" type="datetime1">
              <a:rPr lang="sv-SE" smtClean="0"/>
              <a:t>2018-03-26</a:t>
            </a:fld>
            <a:endParaRPr lang="sv-SE"/>
          </a:p>
        </p:txBody>
      </p:sp>
      <p:sp>
        <p:nvSpPr>
          <p:cNvPr id="5" name="Platshållare för sidfot 4"/>
          <p:cNvSpPr>
            <a:spLocks noGrp="1"/>
          </p:cNvSpPr>
          <p:nvPr>
            <p:ph type="ftr" sz="quarter" idx="11"/>
          </p:nvPr>
        </p:nvSpPr>
        <p:spPr/>
        <p:txBody>
          <a:bodyPr/>
          <a:lstStyle/>
          <a:p>
            <a:pPr algn="l"/>
            <a:r>
              <a:rPr lang="sv-SE"/>
              <a:t>Naturvårdsverket | Swedish Environmental Protection Agency</a:t>
            </a:r>
            <a:endParaRPr lang="sv-SE" dirty="0"/>
          </a:p>
        </p:txBody>
      </p:sp>
      <p:sp>
        <p:nvSpPr>
          <p:cNvPr id="6" name="Platshållare för bildnummer 5"/>
          <p:cNvSpPr>
            <a:spLocks noGrp="1"/>
          </p:cNvSpPr>
          <p:nvPr>
            <p:ph type="sldNum" sz="quarter" idx="12"/>
          </p:nvPr>
        </p:nvSpPr>
        <p:spPr/>
        <p:txBody>
          <a:bodyPr/>
          <a:lstStyle/>
          <a:p>
            <a:fld id="{1844E2AD-2CA4-4022-8F3B-D585D66E2E30}" type="slidenum">
              <a:rPr lang="sv-SE" smtClean="0"/>
              <a:t>8</a:t>
            </a:fld>
            <a:endParaRPr lang="sv-SE" dirty="0"/>
          </a:p>
        </p:txBody>
      </p:sp>
      <p:sp>
        <p:nvSpPr>
          <p:cNvPr id="2" name="Rektangel 1"/>
          <p:cNvSpPr/>
          <p:nvPr/>
        </p:nvSpPr>
        <p:spPr>
          <a:xfrm>
            <a:off x="107504" y="6021288"/>
            <a:ext cx="7992888" cy="461665"/>
          </a:xfrm>
          <a:prstGeom prst="rect">
            <a:avLst/>
          </a:prstGeom>
        </p:spPr>
        <p:txBody>
          <a:bodyPr wrap="square">
            <a:spAutoFit/>
          </a:bodyPr>
          <a:lstStyle/>
          <a:p>
            <a:r>
              <a:rPr lang="en-US" sz="1200" dirty="0"/>
              <a:t>* </a:t>
            </a:r>
            <a:r>
              <a:rPr lang="en-US" sz="1200" b="1" dirty="0" err="1"/>
              <a:t>Fachinger</a:t>
            </a:r>
            <a:r>
              <a:rPr lang="en-US" sz="1200" b="1" dirty="0"/>
              <a:t> et al (2016). </a:t>
            </a:r>
            <a:r>
              <a:rPr lang="en-US" sz="1200" dirty="0"/>
              <a:t>How the user can influence particulate emissions from residential wood and pellet stoves: Emission factors for different fuels and burning conditions.</a:t>
            </a:r>
            <a:endParaRPr lang="sv-SE" sz="1200" dirty="0"/>
          </a:p>
        </p:txBody>
      </p:sp>
    </p:spTree>
    <p:extLst>
      <p:ext uri="{BB962C8B-B14F-4D97-AF65-F5344CB8AC3E}">
        <p14:creationId xmlns:p14="http://schemas.microsoft.com/office/powerpoint/2010/main" val="1759995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824400" y="619200"/>
            <a:ext cx="4467680" cy="1081608"/>
          </a:xfrm>
        </p:spPr>
        <p:txBody>
          <a:bodyPr/>
          <a:lstStyle/>
          <a:p>
            <a:r>
              <a:rPr lang="sv-SE" dirty="0"/>
              <a:t>Kommunikations-insats hösten 2017</a:t>
            </a:r>
          </a:p>
        </p:txBody>
      </p:sp>
      <p:sp>
        <p:nvSpPr>
          <p:cNvPr id="4" name="Platshållare för datum 3"/>
          <p:cNvSpPr>
            <a:spLocks noGrp="1"/>
          </p:cNvSpPr>
          <p:nvPr>
            <p:ph type="dt" sz="half" idx="10"/>
          </p:nvPr>
        </p:nvSpPr>
        <p:spPr/>
        <p:txBody>
          <a:bodyPr/>
          <a:lstStyle/>
          <a:p>
            <a:fld id="{31F8AAC4-2748-4E53-A84E-4A6AD65B6C1B}" type="datetime1">
              <a:rPr lang="sv-SE" smtClean="0"/>
              <a:t>2018-03-26</a:t>
            </a:fld>
            <a:endParaRPr lang="sv-SE"/>
          </a:p>
        </p:txBody>
      </p:sp>
      <p:sp>
        <p:nvSpPr>
          <p:cNvPr id="5" name="Platshållare för sidfot 4"/>
          <p:cNvSpPr>
            <a:spLocks noGrp="1"/>
          </p:cNvSpPr>
          <p:nvPr>
            <p:ph type="ftr" sz="quarter" idx="11"/>
          </p:nvPr>
        </p:nvSpPr>
        <p:spPr/>
        <p:txBody>
          <a:bodyPr/>
          <a:lstStyle/>
          <a:p>
            <a:pPr algn="l"/>
            <a:r>
              <a:rPr lang="sv-SE"/>
              <a:t>Naturvårdsverket | Swedish Environmental Protection Agency</a:t>
            </a:r>
            <a:endParaRPr lang="sv-SE" dirty="0"/>
          </a:p>
        </p:txBody>
      </p:sp>
      <p:sp>
        <p:nvSpPr>
          <p:cNvPr id="6" name="Platshållare för bildnummer 5"/>
          <p:cNvSpPr>
            <a:spLocks noGrp="1"/>
          </p:cNvSpPr>
          <p:nvPr>
            <p:ph type="sldNum" sz="quarter" idx="12"/>
          </p:nvPr>
        </p:nvSpPr>
        <p:spPr/>
        <p:txBody>
          <a:bodyPr/>
          <a:lstStyle/>
          <a:p>
            <a:fld id="{1844E2AD-2CA4-4022-8F3B-D585D66E2E30}" type="slidenum">
              <a:rPr lang="sv-SE" smtClean="0"/>
              <a:t>9</a:t>
            </a:fld>
            <a:endParaRPr lang="sv-SE" dirty="0"/>
          </a:p>
        </p:txBody>
      </p:sp>
      <p:sp>
        <p:nvSpPr>
          <p:cNvPr id="12" name="Platshållare för innehåll 7"/>
          <p:cNvSpPr>
            <a:spLocks noGrp="1"/>
          </p:cNvSpPr>
          <p:nvPr>
            <p:ph idx="1"/>
          </p:nvPr>
        </p:nvSpPr>
        <p:spPr>
          <a:xfrm>
            <a:off x="824400" y="1926000"/>
            <a:ext cx="7852056" cy="3888000"/>
          </a:xfrm>
        </p:spPr>
        <p:txBody>
          <a:bodyPr/>
          <a:lstStyle/>
          <a:p>
            <a:r>
              <a:rPr lang="sv-SE" b="1" dirty="0"/>
              <a:t>Organisation</a:t>
            </a:r>
          </a:p>
          <a:p>
            <a:pPr lvl="1"/>
            <a:r>
              <a:rPr lang="sv-SE" dirty="0"/>
              <a:t>Naturvårdsverket, Energimyndigheten, </a:t>
            </a:r>
            <a:r>
              <a:rPr lang="sv-SE" dirty="0">
                <a:hlinkClick r:id="rId2"/>
              </a:rPr>
              <a:t>ICCI</a:t>
            </a:r>
            <a:r>
              <a:rPr lang="sv-SE" dirty="0"/>
              <a:t>, SKL</a:t>
            </a:r>
          </a:p>
          <a:p>
            <a:pPr lvl="1"/>
            <a:r>
              <a:rPr lang="sv-SE" dirty="0"/>
              <a:t>Referensgrupp: </a:t>
            </a:r>
            <a:r>
              <a:rPr lang="sv-SE" sz="1800" dirty="0"/>
              <a:t>Kommuner, Boverket, Forskare, Kamintillverkare, Skorstensfejarmästarna</a:t>
            </a:r>
          </a:p>
          <a:p>
            <a:r>
              <a:rPr lang="sv-SE" b="1" dirty="0"/>
              <a:t>Kommunikation</a:t>
            </a:r>
          </a:p>
          <a:p>
            <a:pPr lvl="1"/>
            <a:r>
              <a:rPr lang="sv-SE" dirty="0"/>
              <a:t>Broschyr till hushåll med lokaleldstäder (ej pannor)</a:t>
            </a:r>
          </a:p>
          <a:p>
            <a:pPr lvl="1"/>
            <a:r>
              <a:rPr lang="sv-SE" dirty="0"/>
              <a:t>Hemsida med </a:t>
            </a:r>
            <a:r>
              <a:rPr lang="sv-SE" dirty="0">
                <a:hlinkClick r:id="rId3"/>
              </a:rPr>
              <a:t>video</a:t>
            </a:r>
            <a:r>
              <a:rPr lang="sv-SE" dirty="0"/>
              <a:t>, mer om råd, bakgrund m.m.</a:t>
            </a:r>
          </a:p>
          <a:p>
            <a:pPr lvl="1"/>
            <a:r>
              <a:rPr lang="sv-SE" dirty="0"/>
              <a:t>Pressmaterial</a:t>
            </a:r>
          </a:p>
          <a:p>
            <a:pPr lvl="1"/>
            <a:r>
              <a:rPr lang="sv-SE" dirty="0"/>
              <a:t>Se även </a:t>
            </a:r>
            <a:r>
              <a:rPr lang="sv-SE" dirty="0">
                <a:hlinkClick r:id="rId4"/>
              </a:rPr>
              <a:t>www.naturvardsverket.se/vedeldning</a:t>
            </a:r>
            <a:endParaRPr lang="sv-SE" dirty="0"/>
          </a:p>
          <a:p>
            <a:pPr lvl="1"/>
            <a:endParaRPr lang="sv-SE" dirty="0"/>
          </a:p>
          <a:p>
            <a:pPr lvl="1"/>
            <a:endParaRPr lang="sv-SE" dirty="0"/>
          </a:p>
          <a:p>
            <a:endParaRPr lang="sv-SE" dirty="0"/>
          </a:p>
          <a:p>
            <a:pPr marL="504000" lvl="2" indent="0">
              <a:buNone/>
            </a:pPr>
            <a:endParaRPr lang="sv-SE" dirty="0"/>
          </a:p>
        </p:txBody>
      </p:sp>
      <p:pic>
        <p:nvPicPr>
          <p:cNvPr id="2" name="Bildobjekt 1">
            <a:extLst>
              <a:ext uri="{FF2B5EF4-FFF2-40B4-BE49-F238E27FC236}">
                <a16:creationId xmlns:a16="http://schemas.microsoft.com/office/drawing/2014/main" id="{7AECAE4E-B2A8-4A51-A725-CF48B136A4EC}"/>
              </a:ext>
            </a:extLst>
          </p:cNvPr>
          <p:cNvPicPr>
            <a:picLocks noChangeAspect="1"/>
          </p:cNvPicPr>
          <p:nvPr/>
        </p:nvPicPr>
        <p:blipFill>
          <a:blip r:embed="rId5"/>
          <a:stretch>
            <a:fillRect/>
          </a:stretch>
        </p:blipFill>
        <p:spPr>
          <a:xfrm>
            <a:off x="5724128" y="3977"/>
            <a:ext cx="3312368" cy="2128879"/>
          </a:xfrm>
          <a:prstGeom prst="rect">
            <a:avLst/>
          </a:prstGeom>
        </p:spPr>
      </p:pic>
    </p:spTree>
    <p:extLst>
      <p:ext uri="{BB962C8B-B14F-4D97-AF65-F5344CB8AC3E}">
        <p14:creationId xmlns:p14="http://schemas.microsoft.com/office/powerpoint/2010/main" val="3178166795"/>
      </p:ext>
    </p:extLst>
  </p:cSld>
  <p:clrMapOvr>
    <a:masterClrMapping/>
  </p:clrMapOvr>
</p:sld>
</file>

<file path=ppt/theme/theme1.xml><?xml version="1.0" encoding="utf-8"?>
<a:theme xmlns:a="http://schemas.openxmlformats.org/drawingml/2006/main" name="NV-presentation">
  <a:themeElements>
    <a:clrScheme name="NV 1 BLUE">
      <a:dk1>
        <a:sysClr val="windowText" lastClr="000000"/>
      </a:dk1>
      <a:lt1>
        <a:sysClr val="window" lastClr="FFFFFF"/>
      </a:lt1>
      <a:dk2>
        <a:srgbClr val="1F497D"/>
      </a:dk2>
      <a:lt2>
        <a:srgbClr val="EEECE1"/>
      </a:lt2>
      <a:accent1>
        <a:srgbClr val="5A7E92"/>
      </a:accent1>
      <a:accent2>
        <a:srgbClr val="8DB9E5"/>
      </a:accent2>
      <a:accent3>
        <a:srgbClr val="7E99AA"/>
      </a:accent3>
      <a:accent4>
        <a:srgbClr val="FFD451"/>
      </a:accent4>
      <a:accent5>
        <a:srgbClr val="ECAC00"/>
      </a:accent5>
      <a:accent6>
        <a:srgbClr val="C79316"/>
      </a:accent6>
      <a:hlink>
        <a:srgbClr val="0000FF"/>
      </a:hlink>
      <a:folHlink>
        <a:srgbClr val="800080"/>
      </a:folHlink>
    </a:clrScheme>
    <a:fontScheme name="Naturvård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NV-presentation</Template>
  <TotalTime>3187</TotalTime>
  <Words>956</Words>
  <Application>Microsoft Office PowerPoint</Application>
  <PresentationFormat>Bildspel på skärmen (4:3)</PresentationFormat>
  <Paragraphs>149</Paragraphs>
  <Slides>12</Slides>
  <Notes>5</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12</vt:i4>
      </vt:variant>
    </vt:vector>
  </HeadingPairs>
  <TitlesOfParts>
    <vt:vector size="17" baseType="lpstr">
      <vt:lpstr>Arial</vt:lpstr>
      <vt:lpstr>Calibri</vt:lpstr>
      <vt:lpstr>Times New Roman</vt:lpstr>
      <vt:lpstr>Wingdings</vt:lpstr>
      <vt:lpstr>NV-presentation</vt:lpstr>
      <vt:lpstr>Anmälningsplikt enligt 6 kap 5 § PBF</vt:lpstr>
      <vt:lpstr>Försäljning av byggprodukter </vt:lpstr>
      <vt:lpstr>Kraven på fastbränslepannor från 2020 enligt Ekodesign</vt:lpstr>
      <vt:lpstr>Kraven på rumsvärmare från 2022 enligt Ekodesign</vt:lpstr>
      <vt:lpstr>Vedspisuppropet</vt:lpstr>
      <vt:lpstr>Miljölagstiftning</vt:lpstr>
      <vt:lpstr>Hur minska utsläppen av luftförorenigar från vedeldning?</vt:lpstr>
      <vt:lpstr>Varför är eldningsbeteende viktigt?</vt:lpstr>
      <vt:lpstr>Kommunikations-insats hösten 2017</vt:lpstr>
      <vt:lpstr>Många anmälda kommuner</vt:lpstr>
      <vt:lpstr>Regeringsuppdrag vedeldning</vt:lpstr>
      <vt:lpstr>Tack!</vt:lpstr>
    </vt:vector>
  </TitlesOfParts>
  <Company>Naturvårdsverket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Eco-driving i braskaminen</dc:title>
  <dc:subject>Naturvårdsverket PowerPointmall</dc:subject>
  <dc:creator>Ulf Troeng</dc:creator>
  <dc:description>Maj 2012, MS Office 2010_x000d_
LexiConsult 08-566 107 00, MC</dc:description>
  <cp:lastModifiedBy>Forsgren, Anna</cp:lastModifiedBy>
  <cp:revision>103</cp:revision>
  <dcterms:created xsi:type="dcterms:W3CDTF">2017-05-08T12:01:12Z</dcterms:created>
  <dcterms:modified xsi:type="dcterms:W3CDTF">2018-03-26T13:12:22Z</dcterms:modified>
</cp:coreProperties>
</file>